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05" r:id="rId6"/>
    <p:sldId id="260" r:id="rId7"/>
    <p:sldId id="310" r:id="rId8"/>
    <p:sldId id="307" r:id="rId9"/>
    <p:sldId id="306" r:id="rId10"/>
    <p:sldId id="262" r:id="rId11"/>
    <p:sldId id="263" r:id="rId12"/>
    <p:sldId id="311" r:id="rId13"/>
    <p:sldId id="264" r:id="rId14"/>
    <p:sldId id="265" r:id="rId15"/>
    <p:sldId id="266" r:id="rId16"/>
    <p:sldId id="309" r:id="rId17"/>
    <p:sldId id="267" r:id="rId18"/>
    <p:sldId id="268" r:id="rId19"/>
    <p:sldId id="269" r:id="rId20"/>
    <p:sldId id="270" r:id="rId21"/>
    <p:sldId id="271" r:id="rId22"/>
    <p:sldId id="308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312" r:id="rId35"/>
    <p:sldId id="283" r:id="rId36"/>
    <p:sldId id="284" r:id="rId37"/>
    <p:sldId id="285" r:id="rId38"/>
    <p:sldId id="313" r:id="rId39"/>
    <p:sldId id="286" r:id="rId40"/>
    <p:sldId id="287" r:id="rId41"/>
    <p:sldId id="288" r:id="rId42"/>
    <p:sldId id="314" r:id="rId43"/>
    <p:sldId id="289" r:id="rId44"/>
    <p:sldId id="315" r:id="rId45"/>
    <p:sldId id="290" r:id="rId46"/>
    <p:sldId id="291" r:id="rId47"/>
    <p:sldId id="292" r:id="rId48"/>
    <p:sldId id="316" r:id="rId49"/>
    <p:sldId id="293" r:id="rId50"/>
    <p:sldId id="294" r:id="rId51"/>
    <p:sldId id="295" r:id="rId52"/>
    <p:sldId id="296" r:id="rId53"/>
    <p:sldId id="317" r:id="rId54"/>
    <p:sldId id="297" r:id="rId55"/>
    <p:sldId id="298" r:id="rId56"/>
    <p:sldId id="318" r:id="rId57"/>
    <p:sldId id="299" r:id="rId58"/>
    <p:sldId id="300" r:id="rId59"/>
    <p:sldId id="319" r:id="rId60"/>
    <p:sldId id="301" r:id="rId61"/>
    <p:sldId id="303" r:id="rId62"/>
    <p:sldId id="302" r:id="rId63"/>
    <p:sldId id="304" r:id="rId64"/>
    <p:sldId id="320" r:id="rId65"/>
    <p:sldId id="321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2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38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20490-1EED-4248-8A2D-A289ECBE0213}" type="datetimeFigureOut">
              <a:rPr lang="en-US" smtClean="0"/>
              <a:t>23/10/15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D2A28-B655-FE4A-85CE-4BFE4C804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On </a:t>
            </a:r>
            <a:r>
              <a:rPr lang="en-US" b="1" u="sng" dirty="0" smtClean="0">
                <a:sym typeface="Helvetica"/>
              </a:rPr>
              <a:t>Windows</a:t>
            </a:r>
            <a:r>
              <a:rPr lang="en-US" dirty="0" smtClean="0"/>
              <a:t>, you will use two terminals: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PuTTY</a:t>
            </a:r>
            <a:r>
              <a:rPr lang="en-US" dirty="0" smtClean="0"/>
              <a:t> terminal to connect to the instance. Download “</a:t>
            </a:r>
            <a:r>
              <a:rPr lang="en-US" i="1" dirty="0" err="1" smtClean="0"/>
              <a:t>Putty.exe</a:t>
            </a:r>
            <a:r>
              <a:rPr lang="en-US" dirty="0" smtClean="0"/>
              <a:t>” and “</a:t>
            </a:r>
            <a:r>
              <a:rPr lang="en-US" i="1" dirty="0" smtClean="0"/>
              <a:t>PuttyGen.exe</a:t>
            </a:r>
            <a:r>
              <a:rPr lang="en-US" dirty="0" smtClean="0"/>
              <a:t>” from the official website (</a:t>
            </a:r>
            <a:r>
              <a:rPr lang="en-US" dirty="0" err="1" smtClean="0"/>
              <a:t>google</a:t>
            </a:r>
            <a:r>
              <a:rPr lang="en-US" dirty="0" smtClean="0"/>
              <a:t> “PuTTY”). This Terminal will be referred to as the </a:t>
            </a:r>
            <a:r>
              <a:rPr lang="en-US" b="1" dirty="0" smtClean="0">
                <a:sym typeface="Helvetica"/>
              </a:rPr>
              <a:t>“ssh terminal”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Windows command line</a:t>
            </a:r>
            <a:r>
              <a:rPr lang="en-US" b="1" dirty="0" smtClean="0"/>
              <a:t> </a:t>
            </a:r>
            <a:r>
              <a:rPr lang="en-US" dirty="0" smtClean="0"/>
              <a:t>on your computer.  Open it by typing </a:t>
            </a:r>
            <a:r>
              <a:rPr lang="en-US" i="1" dirty="0" smtClean="0"/>
              <a:t>“</a:t>
            </a:r>
            <a:r>
              <a:rPr lang="en-US" i="1" dirty="0" err="1" smtClean="0"/>
              <a:t>cmd</a:t>
            </a:r>
            <a:r>
              <a:rPr lang="en-US" i="1" dirty="0" smtClean="0"/>
              <a:t>” </a:t>
            </a:r>
            <a:r>
              <a:rPr lang="en-US" dirty="0" smtClean="0"/>
              <a:t>into the search field (on Windows &lt; 8 on “</a:t>
            </a:r>
            <a:r>
              <a:rPr lang="en-US" i="1" dirty="0" smtClean="0"/>
              <a:t>Start</a:t>
            </a:r>
            <a:r>
              <a:rPr lang="en-US" dirty="0" smtClean="0"/>
              <a:t>”; on Windows 8 in the “App search” field). This Terminal will be referred to as your </a:t>
            </a:r>
            <a:r>
              <a:rPr lang="en-US" b="1" dirty="0" smtClean="0">
                <a:sym typeface="Helvetica"/>
              </a:rPr>
              <a:t>“local Terminal”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On </a:t>
            </a:r>
            <a:r>
              <a:rPr lang="en-US" b="1" u="sng" dirty="0" smtClean="0">
                <a:sym typeface="Helvetica"/>
              </a:rPr>
              <a:t>Mac and Linux</a:t>
            </a:r>
            <a:r>
              <a:rPr lang="en-US" dirty="0" smtClean="0"/>
              <a:t>, there are built-in terminals: </a:t>
            </a:r>
          </a:p>
          <a:p>
            <a:pPr lvl="1"/>
            <a:r>
              <a:rPr lang="en-US" dirty="0" smtClean="0"/>
              <a:t>Mac: search “Terminal” in the Spotlight Search.</a:t>
            </a:r>
          </a:p>
          <a:p>
            <a:pPr lvl="1"/>
            <a:r>
              <a:rPr lang="en-US" dirty="0" smtClean="0"/>
              <a:t>Linux: search “Terminal” or Right-click on Desktop.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69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demo, change</a:t>
            </a:r>
            <a:r>
              <a:rPr lang="en-US" baseline="0" dirty="0" smtClean="0"/>
              <a:t> the test file just to display another welcome message, and say that from here on people will need either HTML knowledge or use other tools to generate HTML.</a:t>
            </a:r>
          </a:p>
          <a:p>
            <a:r>
              <a:rPr lang="en-US" baseline="0" dirty="0" smtClean="0"/>
              <a:t>The apache browser can also be pointed to load other pages (not /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/www/html/</a:t>
            </a:r>
            <a:r>
              <a:rPr lang="en-US" baseline="0" dirty="0" err="1" smtClean="0"/>
              <a:t>index.html</a:t>
            </a:r>
            <a:r>
              <a:rPr lang="en-US" baseline="0" dirty="0" smtClean="0"/>
              <a:t>) by default.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88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are using the Trial Account:</a:t>
            </a:r>
          </a:p>
          <a:p>
            <a:pPr lvl="1"/>
            <a:r>
              <a:rPr lang="en-US" dirty="0" smtClean="0"/>
              <a:t>You can still do exercises for Object and On-Instance Storage.</a:t>
            </a:r>
          </a:p>
          <a:p>
            <a:pPr lvl="1"/>
            <a:r>
              <a:rPr lang="en-US" dirty="0" smtClean="0"/>
              <a:t>Exercises for On-Instance storage already cover most configuration steps required for Volume Storage.</a:t>
            </a:r>
          </a:p>
          <a:p>
            <a:pPr lvl="1"/>
            <a:r>
              <a:rPr lang="en-US" dirty="0" smtClean="0"/>
              <a:t>Watch the Demonstration of the Volume Storage exercise. It will be easy to understand after we have covered On-Instance storage.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01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</a:t>
            </a:r>
            <a:r>
              <a:rPr lang="en-US" i="1" dirty="0" smtClean="0"/>
              <a:t>device path</a:t>
            </a:r>
            <a:r>
              <a:rPr lang="en-US" dirty="0" smtClean="0"/>
              <a:t>, so you cannot list and access files as if it was a folder.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8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Encourage students do explore other clients in their own time:</a:t>
            </a:r>
            <a:r>
              <a:rPr lang="en-US" baseline="0" dirty="0" smtClean="0"/>
              <a:t> </a:t>
            </a:r>
            <a:r>
              <a:rPr lang="en-US" dirty="0" smtClean="0"/>
              <a:t>the</a:t>
            </a:r>
            <a:r>
              <a:rPr lang="en-US" baseline="0" dirty="0" smtClean="0"/>
              <a:t> other clients</a:t>
            </a:r>
            <a:r>
              <a:rPr lang="en-US" dirty="0" smtClean="0"/>
              <a:t> offer very convenient access.</a:t>
            </a:r>
          </a:p>
          <a:p>
            <a:r>
              <a:rPr lang="en-US" dirty="0" smtClean="0"/>
              <a:t>Maybe</a:t>
            </a:r>
            <a:r>
              <a:rPr lang="en-US" baseline="0" dirty="0" smtClean="0"/>
              <a:t> show them working examples of </a:t>
            </a:r>
            <a:r>
              <a:rPr lang="en-US" baseline="0" dirty="0" err="1" smtClean="0"/>
              <a:t>Cyberduck</a:t>
            </a:r>
            <a:r>
              <a:rPr lang="en-US" baseline="0" dirty="0" smtClean="0"/>
              <a:t> and an FTP client. Advanced users will also love to know about </a:t>
            </a:r>
            <a:r>
              <a:rPr lang="en-US" baseline="0" dirty="0" err="1" smtClean="0"/>
              <a:t>CloudFuse</a:t>
            </a:r>
            <a:r>
              <a:rPr lang="en-US" baseline="0" dirty="0" smtClean="0"/>
              <a:t>. It’s all described in the On-Line documentation, so they can read through the stuff right now. </a:t>
            </a:r>
          </a:p>
          <a:p>
            <a:r>
              <a:rPr lang="en-US" baseline="0" dirty="0" smtClean="0"/>
              <a:t>Maybe allocate extra time after the next exercise (Dashboard access to the Object Store), so the can play around with other tools.</a:t>
            </a:r>
          </a:p>
          <a:p>
            <a:endParaRPr lang="en-US" baseline="0" dirty="0" smtClean="0"/>
          </a:p>
          <a:p>
            <a:r>
              <a:rPr lang="en-US" b="1" dirty="0" smtClean="0"/>
              <a:t>Security Warning</a:t>
            </a:r>
          </a:p>
          <a:p>
            <a:pPr lvl="1"/>
            <a:r>
              <a:rPr lang="en-US" dirty="0" smtClean="0"/>
              <a:t>Swift does NOT provide encryption of the data it stores.</a:t>
            </a:r>
          </a:p>
          <a:p>
            <a:pPr lvl="1"/>
            <a:r>
              <a:rPr lang="en-US" dirty="0" smtClean="0"/>
              <a:t>If you have sensitive data that requires encryption, you must encrypt the data files </a:t>
            </a:r>
            <a:r>
              <a:rPr lang="en-US" i="1" dirty="0" smtClean="0"/>
              <a:t>before</a:t>
            </a:r>
            <a:r>
              <a:rPr lang="en-US" dirty="0" smtClean="0"/>
              <a:t> upload them to your object store.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86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people who cannot do the exercise: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Watch the</a:t>
            </a:r>
            <a:r>
              <a:rPr lang="en-US" baseline="0" dirty="0" smtClean="0"/>
              <a:t> demonstration.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Then, they may find time to explore more Object Store clients while the others complete the exercises.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42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complete </a:t>
            </a:r>
            <a:r>
              <a:rPr lang="en-US" dirty="0" err="1" smtClean="0"/>
              <a:t>deomonstration</a:t>
            </a:r>
            <a:r>
              <a:rPr lang="en-US" dirty="0" smtClean="0"/>
              <a:t> of</a:t>
            </a:r>
            <a:r>
              <a:rPr lang="en-US" baseline="0" dirty="0" smtClean="0"/>
              <a:t> exercise before you let them start with it—then people who can’t access volumes may do a break or play with object store clients.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nobody in the class has access to Volume store, leave it at this demonstration and then continue with the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13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to them that this is the outcome of the next exercise:</a:t>
            </a:r>
            <a:r>
              <a:rPr lang="en-US" baseline="0" dirty="0" smtClean="0"/>
              <a:t> we will be able to drag &amp; drop files across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9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4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a demo for the exercise.</a:t>
            </a:r>
          </a:p>
          <a:p>
            <a:r>
              <a:rPr lang="en-US" dirty="0" smtClean="0"/>
              <a:t>Put up the next slide as a reference while people are doing the exercise.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2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can also set up your own security groups, the On-line Documentation includes instructions.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7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5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start with some first configurations which are recommended for setting up a new instance.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58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an alternative to connecting with a ssh terminal, we can also connect to the desktop of our instance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6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how the using either of the two terminals have the same effect – essentially,</a:t>
            </a:r>
            <a:r>
              <a:rPr lang="en-US" baseline="0" dirty="0" smtClean="0"/>
              <a:t> our ssh terminal is like an open terminal on a remote desktop.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65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do a demonstration, after which you can follow detailed instructions in the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On-Line documentation, which also provides extra information on how to auto-start the VNC Server.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24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Your instance is already connected to the Internet—it is very easy to publish your first Website!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D2A28-B655-FE4A-85CE-4BFE4C804A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9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011" y="2320993"/>
            <a:ext cx="7772400" cy="763487"/>
          </a:xfrm>
        </p:spPr>
        <p:txBody>
          <a:bodyPr>
            <a:normAutofit/>
          </a:bodyPr>
          <a:lstStyle>
            <a:lvl1pPr>
              <a:defRPr sz="3200" b="1" cap="all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84480"/>
            <a:ext cx="6400800" cy="99207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5166" y="4535655"/>
            <a:ext cx="60692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 smtClean="0">
                <a:latin typeface="Arial"/>
                <a:cs typeface="Arial"/>
              </a:rPr>
              <a:t>communications@nectar.org.au  </a:t>
            </a:r>
            <a:r>
              <a:rPr lang="en-AU" sz="1300" i="1" dirty="0" smtClean="0">
                <a:latin typeface="Arial"/>
                <a:cs typeface="Arial"/>
              </a:rPr>
              <a:t>|  </a:t>
            </a:r>
            <a:r>
              <a:rPr lang="en-AU" sz="1300" b="1" dirty="0" err="1" smtClean="0">
                <a:solidFill>
                  <a:srgbClr val="F5B71D"/>
                </a:solidFill>
                <a:latin typeface="Arial"/>
                <a:cs typeface="Arial"/>
              </a:rPr>
              <a:t>nectar.org.au</a:t>
            </a:r>
            <a:endParaRPr lang="en-AU" sz="1300" b="1" dirty="0">
              <a:solidFill>
                <a:srgbClr val="F5B71D"/>
              </a:solidFill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26" y="4076550"/>
            <a:ext cx="743204" cy="8300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817" y="4206545"/>
            <a:ext cx="1170191" cy="5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9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kMat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772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Tim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14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604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489472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4817689"/>
            <a:ext cx="2133600" cy="273844"/>
          </a:xfrm>
          <a:prstGeom prst="rect">
            <a:avLst/>
          </a:prstGeom>
        </p:spPr>
        <p:txBody>
          <a:bodyPr/>
          <a:lstStyle/>
          <a:p>
            <a:fld id="{CEB67C9C-4E6C-9E4F-ACF4-6231824442CC}" type="datetimeFigureOut">
              <a:rPr lang="en-US" smtClean="0"/>
              <a:t>23/10/15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4817689"/>
            <a:ext cx="6122894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489472"/>
            <a:ext cx="3657600" cy="31051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3127248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4817689"/>
            <a:ext cx="2133600" cy="273844"/>
          </a:xfrm>
          <a:prstGeom prst="rect">
            <a:avLst/>
          </a:prstGeom>
        </p:spPr>
        <p:txBody>
          <a:bodyPr/>
          <a:lstStyle/>
          <a:p>
            <a:fld id="{CEB67C9C-4E6C-9E4F-ACF4-6231824442CC}" type="datetimeFigureOut">
              <a:rPr lang="en-US" smtClean="0"/>
              <a:t>23/10/15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4817689"/>
            <a:ext cx="6122894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342B85D-6FE1-C745-AAD0-C48AAB86871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1" y="1489472"/>
            <a:ext cx="3657413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1" y="3123724"/>
            <a:ext cx="3657413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489472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3127248"/>
            <a:ext cx="3657600" cy="147447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239"/>
            <a:ext cx="8229600" cy="3376383"/>
          </a:xfrm>
        </p:spPr>
        <p:txBody>
          <a:bodyPr/>
          <a:lstStyle>
            <a:lvl1pPr marL="342900" indent="-342900">
              <a:buFont typeface="Arial"/>
              <a:buChar char="•"/>
              <a:defRPr b="0" i="0"/>
            </a:lvl1pPr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16C7-40AF-144C-A4C2-FF12F9A38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1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879"/>
            <a:ext cx="8229600" cy="2935743"/>
          </a:xfrm>
        </p:spPr>
        <p:txBody>
          <a:bodyPr/>
          <a:lstStyle>
            <a:lvl1pPr marL="342900" indent="-342900">
              <a:buFont typeface="Arial"/>
              <a:buChar char="•"/>
              <a:defRPr b="0" i="0"/>
            </a:lvl1pPr>
            <a:lvl2pPr marL="742950" indent="-285750">
              <a:buFont typeface="Arial"/>
              <a:buChar char="•"/>
              <a:defRPr/>
            </a:lvl2pPr>
            <a:lvl5pPr>
              <a:defRPr sz="1600" baseline="0"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16C7-40AF-144C-A4C2-FF12F9A3836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63625"/>
            <a:ext cx="8229600" cy="595313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AU" sz="2400" b="1" baseline="0" smtClean="0">
                <a:solidFill>
                  <a:srgbClr val="F5B71D"/>
                </a:solidFill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AU" sz="2400" b="1" dirty="0" smtClean="0">
                <a:solidFill>
                  <a:srgbClr val="F5B71D"/>
                </a:solidFill>
                <a:latin typeface="+mj-lt"/>
                <a:cs typeface="Arial"/>
              </a:rPr>
              <a:t>Click</a:t>
            </a:r>
            <a:r>
              <a:rPr lang="en-AU" sz="2400" b="1" baseline="0" dirty="0" smtClean="0">
                <a:solidFill>
                  <a:srgbClr val="F5B71D"/>
                </a:solidFill>
                <a:latin typeface="+mj-lt"/>
                <a:cs typeface="Arial"/>
              </a:rPr>
              <a:t> to edit s</a:t>
            </a:r>
            <a:r>
              <a:rPr lang="en-AU" sz="2400" b="1" dirty="0" smtClean="0">
                <a:solidFill>
                  <a:srgbClr val="F5B71D"/>
                </a:solidFill>
                <a:latin typeface="+mj-lt"/>
                <a:cs typeface="Arial"/>
              </a:rPr>
              <a:t>ub heading</a:t>
            </a:r>
          </a:p>
        </p:txBody>
      </p:sp>
    </p:spTree>
    <p:extLst>
      <p:ext uri="{BB962C8B-B14F-4D97-AF65-F5344CB8AC3E}">
        <p14:creationId xmlns:p14="http://schemas.microsoft.com/office/powerpoint/2010/main" val="324275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16C7-40AF-144C-A4C2-FF12F9A38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3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16C7-40AF-144C-A4C2-FF12F9A38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9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16C7-40AF-144C-A4C2-FF12F9A3836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274835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274835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11572" y="1151483"/>
            <a:ext cx="274943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3211572" y="1631304"/>
            <a:ext cx="274943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89651" y="1151483"/>
            <a:ext cx="274943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5989651" y="1631304"/>
            <a:ext cx="274943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7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271"/>
            <a:ext cx="8229600" cy="857250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016C7-40AF-144C-A4C2-FF12F9A38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6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16C7-40AF-144C-A4C2-FF12F9A38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1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16C7-40AF-144C-A4C2-FF12F9A38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016C7-40AF-144C-A4C2-FF12F9A38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78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1176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176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176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176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176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shboard.rc.nectar.org.au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NeCTAR Training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Module 7</a:t>
            </a:r>
          </a:p>
          <a:p>
            <a:r>
              <a:rPr lang="en-US" dirty="0" smtClean="0"/>
              <a:t>Launching and Connecting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6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 SSH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u="sng" dirty="0" smtClean="0">
                <a:sym typeface="Helvetica"/>
              </a:rPr>
              <a:t>Exercise 1:</a:t>
            </a:r>
          </a:p>
          <a:p>
            <a:pPr lvl="0"/>
            <a:r>
              <a:rPr lang="en-US" dirty="0" smtClean="0"/>
              <a:t>We will have to generate this key pair before we can proceed with launching an instance.</a:t>
            </a:r>
          </a:p>
          <a:p>
            <a:pPr lvl="0"/>
            <a:r>
              <a:rPr lang="en-US" dirty="0" smtClean="0"/>
              <a:t>Depending on your Operating system, follow the instructions given in the On-Line Documentation.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12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SSH Key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8518" y="1248526"/>
            <a:ext cx="3170548" cy="3346096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400" b="1" u="sng" dirty="0" smtClean="0"/>
              <a:t>Mac and Linux summary:</a:t>
            </a:r>
          </a:p>
          <a:p>
            <a:pPr marL="0" lvl="0" indent="0">
              <a:buNone/>
            </a:pPr>
            <a:r>
              <a:rPr lang="en-US" sz="1400" dirty="0" smtClean="0"/>
              <a:t>Open a Terminal and change to home.</a:t>
            </a:r>
            <a:br>
              <a:rPr lang="en-US" sz="1400" dirty="0" smtClean="0"/>
            </a:br>
            <a:r>
              <a:rPr lang="en-US" sz="1400" i="1" dirty="0" smtClean="0">
                <a:solidFill>
                  <a:srgbClr val="3127BF"/>
                </a:solidFill>
                <a:latin typeface="Consolas"/>
                <a:cs typeface="Consolas"/>
              </a:rPr>
              <a:t>$ cd</a:t>
            </a:r>
          </a:p>
          <a:p>
            <a:pPr marL="0" lvl="0" indent="0">
              <a:buNone/>
            </a:pPr>
            <a:r>
              <a:rPr lang="en-US" sz="1400" dirty="0" smtClean="0"/>
              <a:t>If you don’t have a .ssh directory:</a:t>
            </a:r>
            <a:br>
              <a:rPr lang="en-US" sz="1400" dirty="0" smtClean="0"/>
            </a:br>
            <a:r>
              <a:rPr lang="en-US" sz="1400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sz="1400" i="1" dirty="0" err="1" smtClean="0">
                <a:solidFill>
                  <a:srgbClr val="3127BF"/>
                </a:solidFill>
                <a:latin typeface="Consolas"/>
                <a:cs typeface="Consolas"/>
              </a:rPr>
              <a:t>mkdir</a:t>
            </a:r>
            <a:r>
              <a:rPr lang="en-US" sz="1400" i="1" dirty="0" smtClean="0">
                <a:solidFill>
                  <a:srgbClr val="3127BF"/>
                </a:solidFill>
                <a:latin typeface="Consolas"/>
                <a:cs typeface="Consolas"/>
              </a:rPr>
              <a:t> .ssh</a:t>
            </a:r>
          </a:p>
          <a:p>
            <a:pPr marL="0" lvl="0" indent="0">
              <a:buNone/>
            </a:pPr>
            <a:r>
              <a:rPr lang="en-US" sz="1400" i="1" dirty="0" smtClean="0">
                <a:solidFill>
                  <a:srgbClr val="3127BF"/>
                </a:solidFill>
                <a:latin typeface="Consolas"/>
                <a:cs typeface="Consolas"/>
              </a:rPr>
              <a:t>$ cd .ssh</a:t>
            </a:r>
            <a:br>
              <a:rPr lang="en-US" sz="1400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sz="1400" i="1" dirty="0" smtClean="0">
                <a:solidFill>
                  <a:srgbClr val="3127BF"/>
                </a:solidFill>
                <a:latin typeface="Consolas"/>
                <a:cs typeface="Consolas"/>
              </a:rPr>
              <a:t>$ ssh-</a:t>
            </a:r>
            <a:r>
              <a:rPr lang="en-US" sz="1400" i="1" dirty="0" err="1" smtClean="0">
                <a:solidFill>
                  <a:srgbClr val="3127BF"/>
                </a:solidFill>
                <a:latin typeface="Consolas"/>
                <a:cs typeface="Consolas"/>
              </a:rPr>
              <a:t>keygen</a:t>
            </a:r>
            <a:r>
              <a:rPr lang="en-US" sz="1400" i="1" dirty="0" smtClean="0">
                <a:solidFill>
                  <a:srgbClr val="3127BF"/>
                </a:solidFill>
                <a:latin typeface="Consolas"/>
                <a:cs typeface="Consolas"/>
              </a:rPr>
              <a:t> -t </a:t>
            </a:r>
            <a:r>
              <a:rPr lang="en-US" sz="1400" i="1" dirty="0" err="1" smtClean="0">
                <a:solidFill>
                  <a:srgbClr val="3127BF"/>
                </a:solidFill>
                <a:latin typeface="Consolas"/>
                <a:cs typeface="Consolas"/>
              </a:rPr>
              <a:t>rsa</a:t>
            </a:r>
            <a:r>
              <a:rPr lang="en-US" sz="1400" i="1" dirty="0" smtClean="0">
                <a:solidFill>
                  <a:srgbClr val="3127BF"/>
                </a:solidFill>
                <a:latin typeface="Consolas"/>
                <a:cs typeface="Consolas"/>
              </a:rPr>
              <a:t> –f    </a:t>
            </a:r>
            <a:br>
              <a:rPr lang="en-US" sz="1400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sz="1400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r>
              <a:rPr lang="en-US" sz="1400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endParaRPr lang="en-US" sz="1400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lvl="0" indent="0">
              <a:buNone/>
            </a:pPr>
            <a:r>
              <a:rPr lang="en-US" sz="1400" dirty="0" smtClean="0"/>
              <a:t>Copy the content of </a:t>
            </a:r>
            <a:r>
              <a:rPr lang="en-US" sz="1400" dirty="0" err="1" smtClean="0"/>
              <a:t>Nectar_Key.pub</a:t>
            </a:r>
            <a:r>
              <a:rPr lang="en-US" sz="1400" dirty="0" smtClean="0"/>
              <a:t> onto the clipboard, e.g. on Mac:</a:t>
            </a:r>
          </a:p>
          <a:p>
            <a:pPr marL="0" lvl="0" indent="0">
              <a:buNone/>
            </a:pPr>
            <a:r>
              <a:rPr lang="en-US" sz="1400" i="1" dirty="0" smtClean="0">
                <a:solidFill>
                  <a:srgbClr val="3127BF"/>
                </a:solidFill>
                <a:latin typeface="Consolas"/>
                <a:cs typeface="Consolas"/>
              </a:rPr>
              <a:t>$ open -e </a:t>
            </a:r>
            <a:r>
              <a:rPr lang="en-US" sz="1400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Nectar_Key.pub</a:t>
            </a:r>
            <a:endParaRPr lang="en-US" sz="1400" i="1" dirty="0" smtClean="0">
              <a:solidFill>
                <a:srgbClr val="3127BF"/>
              </a:solidFill>
              <a:latin typeface="Consolas"/>
              <a:cs typeface="Consola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820964" y="1286724"/>
            <a:ext cx="4236515" cy="602072"/>
          </a:xfrm>
        </p:spPr>
        <p:txBody>
          <a:bodyPr>
            <a:normAutofit fontScale="550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Windows summary:</a:t>
            </a:r>
          </a:p>
          <a:p>
            <a:pPr marL="0" lvl="0" indent="0">
              <a:buNone/>
            </a:pPr>
            <a:r>
              <a:rPr lang="en-US" dirty="0" smtClean="0"/>
              <a:t>Open </a:t>
            </a:r>
            <a:r>
              <a:rPr lang="en-US" i="1" dirty="0" err="1" smtClean="0">
                <a:sym typeface="Helvetica"/>
              </a:rPr>
              <a:t>PuTTYgen.exe</a:t>
            </a:r>
            <a:endParaRPr lang="en-US" i="1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endParaRPr lang="en-US" dirty="0"/>
          </a:p>
        </p:txBody>
      </p:sp>
      <p:pic>
        <p:nvPicPr>
          <p:cNvPr id="15" name="Picture 14" descr="scrPuttyGe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40" y="1992707"/>
            <a:ext cx="1754336" cy="1518677"/>
          </a:xfrm>
          <a:prstGeom prst="rect">
            <a:avLst/>
          </a:prstGeom>
        </p:spPr>
      </p:pic>
      <p:pic>
        <p:nvPicPr>
          <p:cNvPr id="16" name="Picture 15" descr="scrPuttyGe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41" y="2644493"/>
            <a:ext cx="2182386" cy="18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3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an 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19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Launching an Instance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We will now </a:t>
            </a:r>
            <a:r>
              <a:rPr lang="en-US" b="1" dirty="0" smtClean="0">
                <a:sym typeface="Helvetica"/>
              </a:rPr>
              <a:t>launch an instance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Before we start, a note about </a:t>
            </a:r>
            <a:r>
              <a:rPr lang="en-US" b="1" dirty="0" smtClean="0">
                <a:sym typeface="Helvetica"/>
              </a:rPr>
              <a:t>“Security Groups”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We will need to free up </a:t>
            </a:r>
            <a:r>
              <a:rPr lang="en-US" i="1" dirty="0" smtClean="0"/>
              <a:t>ports</a:t>
            </a:r>
            <a:r>
              <a:rPr lang="en-US" dirty="0" smtClean="0"/>
              <a:t> in the firewall so that we can connect to the instance (see also Module 5).</a:t>
            </a:r>
          </a:p>
          <a:p>
            <a:pPr lvl="1"/>
            <a:r>
              <a:rPr lang="en-US" dirty="0" smtClean="0"/>
              <a:t>The Firewall is configured with “Security Groups”—essentially a collection of firewall rules.</a:t>
            </a:r>
          </a:p>
          <a:p>
            <a:pPr lvl="1"/>
            <a:r>
              <a:rPr lang="en-US" dirty="0" smtClean="0"/>
              <a:t>The Trial Account comes with some pre-configured security groups which we will use.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Launching an Instance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2:</a:t>
            </a:r>
          </a:p>
          <a:p>
            <a:pPr marL="0" lvl="0" indent="0">
              <a:buNone/>
            </a:pPr>
            <a:r>
              <a:rPr lang="en-US" dirty="0" smtClean="0"/>
              <a:t>Open the browser of your choice and go to the </a:t>
            </a:r>
            <a:r>
              <a:rPr lang="en-US" b="1" dirty="0" smtClean="0">
                <a:sym typeface="Helvetica"/>
              </a:rPr>
              <a:t>Dashboard</a:t>
            </a:r>
            <a:r>
              <a:rPr lang="en-US" dirty="0">
                <a:sym typeface="Helvetica"/>
              </a:rPr>
              <a:t>: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>
                <a:hlinkClick r:id="rId3"/>
              </a:rPr>
              <a:t>https://dashboard.rc.nectar.org.au/</a:t>
            </a: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We will do a quick Demonstration now—find detailed instructions in the </a:t>
            </a:r>
            <a:r>
              <a:rPr lang="en-US" b="1" dirty="0" smtClean="0">
                <a:sym typeface="Helvetica"/>
              </a:rPr>
              <a:t>On-Line Documentation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2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Congratulations!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You have successfully launched your first instance.</a:t>
            </a:r>
          </a:p>
          <a:p>
            <a:pPr lvl="0"/>
            <a:r>
              <a:rPr lang="en-US" dirty="0" smtClean="0"/>
              <a:t>Don’t forget to </a:t>
            </a:r>
            <a:r>
              <a:rPr lang="en-US" b="1" dirty="0" smtClean="0">
                <a:sym typeface="Helvetica"/>
              </a:rPr>
              <a:t>write down the IP address</a:t>
            </a:r>
            <a:r>
              <a:rPr lang="en-US" dirty="0" smtClean="0"/>
              <a:t> before we continue! </a:t>
            </a:r>
          </a:p>
          <a:p>
            <a:pPr lvl="1"/>
            <a:r>
              <a:rPr lang="en-US" dirty="0" smtClean="0"/>
              <a:t>In the following instructions, your IP address will be represented by </a:t>
            </a:r>
            <a:r>
              <a:rPr lang="en-US" i="1" dirty="0" smtClean="0"/>
              <a:t>“NNN.NNN.NNN.NNN”.</a:t>
            </a:r>
          </a:p>
          <a:p>
            <a:pPr lvl="1"/>
            <a:r>
              <a:rPr lang="en-US" dirty="0" smtClean="0"/>
              <a:t>You can look up your IP any time on the Dashboard: </a:t>
            </a:r>
          </a:p>
          <a:p>
            <a:pPr lvl="2"/>
            <a:r>
              <a:rPr lang="en-US" dirty="0" smtClean="0"/>
              <a:t>Compute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Instances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2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with a terminal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1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the Instance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498474" y="2924022"/>
            <a:ext cx="3657600" cy="1759706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i="1" u="sng" dirty="0" smtClean="0"/>
              <a:t>Linux/Mac:</a:t>
            </a:r>
          </a:p>
          <a:p>
            <a:pPr marL="0" lvl="0" indent="0">
              <a:buNone/>
            </a:pP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$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ssh -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i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/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ubuntu@NNN.NNN.NNN.NNN</a:t>
            </a:r>
            <a:endParaRPr lang="en-US" i="1" dirty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lvl="0" indent="0">
              <a:buNone/>
            </a:pPr>
            <a:r>
              <a:rPr lang="en-US" dirty="0" smtClean="0"/>
              <a:t>You may need to specify the key: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ssh -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i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~/.ssh/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ubuntu@NNN.NNN.NNN.NNN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498518" y="1489473"/>
            <a:ext cx="7569157" cy="143455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3:</a:t>
            </a:r>
          </a:p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1. Test Connectivity</a:t>
            </a:r>
            <a:r>
              <a:rPr lang="en-US" dirty="0" smtClean="0">
                <a:sym typeface="Helvetica"/>
              </a:rPr>
              <a:t>: </a:t>
            </a:r>
            <a:r>
              <a:rPr lang="en-US" dirty="0" smtClean="0"/>
              <a:t> Open a local terminal and check if you can reach it:</a:t>
            </a:r>
          </a:p>
          <a:p>
            <a:pPr marL="228600" lvl="1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ping  NNN.NNN.NNN.NNN</a:t>
            </a:r>
          </a:p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2.Connect to the instance:</a:t>
            </a:r>
          </a:p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6"/>
          </p:nvPr>
        </p:nvSpPr>
        <p:spPr>
          <a:xfrm>
            <a:off x="4410075" y="2924022"/>
            <a:ext cx="1898922" cy="1627397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i="1" u="sng" dirty="0" smtClean="0"/>
              <a:t>Windows</a:t>
            </a:r>
            <a:r>
              <a:rPr lang="en-US" i="1" dirty="0" smtClean="0"/>
              <a:t>:</a:t>
            </a:r>
          </a:p>
          <a:p>
            <a:pPr marL="0" lvl="0" indent="0">
              <a:buNone/>
            </a:pPr>
            <a:r>
              <a:rPr lang="en-US" dirty="0" smtClean="0"/>
              <a:t>Configure PuTTY: Follow instructions in the On-Line Documentation</a:t>
            </a:r>
          </a:p>
          <a:p>
            <a:endParaRPr lang="en-US" dirty="0"/>
          </a:p>
        </p:txBody>
      </p:sp>
      <p:pic>
        <p:nvPicPr>
          <p:cNvPr id="20" name="Picture 19" descr="scrPutty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98" y="2924022"/>
            <a:ext cx="1983839" cy="162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2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the Instance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Well done! </a:t>
            </a:r>
          </a:p>
          <a:p>
            <a:pPr marL="0" lvl="0" indent="0">
              <a:buNone/>
            </a:pPr>
            <a:r>
              <a:rPr lang="en-US" i="1" dirty="0" smtClean="0"/>
              <a:t>Welcome to your new virtual machine.</a:t>
            </a:r>
          </a:p>
          <a:p>
            <a:pPr marL="0" lvl="0" indent="0">
              <a:buNone/>
            </a:pPr>
            <a:r>
              <a:rPr lang="en-US" dirty="0" smtClean="0"/>
              <a:t>You are now connected to the instance and we can start typing commands into the terminal.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2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4:</a:t>
            </a:r>
          </a:p>
          <a:p>
            <a:pPr marL="0" lvl="0" indent="0">
              <a:buNone/>
            </a:pPr>
            <a:r>
              <a:rPr lang="en-US" dirty="0" smtClean="0"/>
              <a:t>Use your </a:t>
            </a:r>
            <a:r>
              <a:rPr lang="en-US" b="1" dirty="0" smtClean="0">
                <a:sym typeface="Helvetica"/>
              </a:rPr>
              <a:t>ssh terminal</a:t>
            </a:r>
            <a:r>
              <a:rPr lang="en-US" b="1" dirty="0" smtClean="0"/>
              <a:t> </a:t>
            </a:r>
            <a:r>
              <a:rPr lang="en-US" dirty="0" smtClean="0"/>
              <a:t>to type the commands.</a:t>
            </a:r>
          </a:p>
          <a:p>
            <a:pPr marL="0" lvl="0" indent="0">
              <a:buNone/>
            </a:pPr>
            <a:r>
              <a:rPr lang="en-US" dirty="0" smtClean="0"/>
              <a:t>1. Make sure your system is updated: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update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dist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-upgrade</a:t>
            </a:r>
          </a:p>
          <a:p>
            <a:pPr marL="0" lvl="0" indent="0">
              <a:buNone/>
            </a:pPr>
            <a:r>
              <a:rPr lang="en-US" dirty="0" smtClean="0"/>
              <a:t>2. Change the passwords for ubuntu and root: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passwd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/>
            </a:r>
            <a:b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passwd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root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8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Launching and Connecting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Instructions on </a:t>
            </a:r>
            <a:r>
              <a:rPr lang="en-US" dirty="0" smtClean="0"/>
              <a:t>how to set up your NeCTAR resources:</a:t>
            </a:r>
          </a:p>
          <a:p>
            <a:pPr lvl="1"/>
            <a:r>
              <a:rPr lang="en-US" dirty="0" smtClean="0"/>
              <a:t>Launch a virtual machine and connect to it</a:t>
            </a:r>
          </a:p>
          <a:p>
            <a:pPr lvl="2"/>
            <a:r>
              <a:rPr lang="en-US" dirty="0" smtClean="0"/>
              <a:t>via the command line</a:t>
            </a:r>
          </a:p>
          <a:p>
            <a:pPr lvl="2"/>
            <a:r>
              <a:rPr lang="en-US" dirty="0" smtClean="0"/>
              <a:t>to a remote desktop</a:t>
            </a:r>
          </a:p>
          <a:p>
            <a:pPr lvl="1"/>
            <a:r>
              <a:rPr lang="en-US" dirty="0" smtClean="0"/>
              <a:t>Setting up a web server &amp; publish a website</a:t>
            </a:r>
          </a:p>
          <a:p>
            <a:pPr lvl="1"/>
            <a:r>
              <a:rPr lang="en-US" dirty="0" smtClean="0"/>
              <a:t>Configure &amp; access storage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5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Configuration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5: </a:t>
            </a:r>
          </a:p>
          <a:p>
            <a:pPr marL="0" lvl="0" indent="0">
              <a:buNone/>
            </a:pPr>
            <a:r>
              <a:rPr lang="en-US" dirty="0" smtClean="0"/>
              <a:t>Edit a file in the command line editor. </a:t>
            </a:r>
          </a:p>
          <a:p>
            <a:pPr marL="0" lvl="0" indent="0">
              <a:buNone/>
            </a:pPr>
            <a:r>
              <a:rPr lang="en-US" dirty="0" smtClean="0"/>
              <a:t>You may use the editor </a:t>
            </a:r>
            <a:r>
              <a:rPr lang="en-US" dirty="0" err="1" smtClean="0"/>
              <a:t>nano</a:t>
            </a:r>
            <a:r>
              <a:rPr lang="en-US" dirty="0" smtClean="0"/>
              <a:t> to open a file: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&lt;path-to-your-filename&gt;</a:t>
            </a:r>
          </a:p>
          <a:p>
            <a:pPr marL="0" lvl="0" indent="0">
              <a:buNone/>
            </a:pPr>
            <a:r>
              <a:rPr lang="en-US" dirty="0" smtClean="0"/>
              <a:t>1. Create a file and write content into it: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MyFile.txt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lvl="0" indent="0">
              <a:buNone/>
            </a:pPr>
            <a:r>
              <a:rPr lang="en-US" dirty="0" smtClean="0"/>
              <a:t>2. Close and save with </a:t>
            </a:r>
            <a:r>
              <a:rPr lang="en-US" b="1" dirty="0" smtClean="0"/>
              <a:t>[</a:t>
            </a:r>
            <a:r>
              <a:rPr lang="en-US" b="1" dirty="0" err="1" smtClean="0"/>
              <a:t>Ctrl+X</a:t>
            </a:r>
            <a:r>
              <a:rPr lang="en-US" b="1" dirty="0" smtClean="0"/>
              <a:t>].</a:t>
            </a:r>
          </a:p>
          <a:p>
            <a:pPr marL="0" lvl="0" indent="0">
              <a:buNone/>
            </a:pPr>
            <a:r>
              <a:rPr lang="en-US" dirty="0" smtClean="0"/>
              <a:t>3. Print contents of the text file on the screen: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cat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MyFile.txt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80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Configuration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101329"/>
            <a:ext cx="7556313" cy="72963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6: </a:t>
            </a:r>
          </a:p>
          <a:p>
            <a:pPr marL="0" lvl="0" indent="0">
              <a:buNone/>
            </a:pPr>
            <a:r>
              <a:rPr lang="en-US" dirty="0" smtClean="0"/>
              <a:t>Reboot your instance and re-connect to it after reboot.</a:t>
            </a:r>
          </a:p>
        </p:txBody>
      </p:sp>
      <p:pic>
        <p:nvPicPr>
          <p:cNvPr id="6" name="Picture 5" descr="scrRebo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91" y="1932567"/>
            <a:ext cx="5171249" cy="28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3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a remote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8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A </a:t>
            </a:r>
            <a:r>
              <a:rPr lang="en-US" b="1" dirty="0" smtClean="0">
                <a:sym typeface="Helvetica"/>
              </a:rPr>
              <a:t>remote desktop login</a:t>
            </a:r>
            <a:r>
              <a:rPr lang="en-US" b="1" dirty="0" smtClean="0"/>
              <a:t> </a:t>
            </a:r>
            <a:r>
              <a:rPr lang="en-US" dirty="0" smtClean="0"/>
              <a:t>allows users to connect to their desktop while being physically away from their computer.</a:t>
            </a:r>
          </a:p>
          <a:p>
            <a:pPr lvl="0"/>
            <a:r>
              <a:rPr lang="en-US" dirty="0" smtClean="0"/>
              <a:t>You will need to install two things:</a:t>
            </a:r>
          </a:p>
          <a:p>
            <a:pPr lvl="1"/>
            <a:r>
              <a:rPr lang="en-US" dirty="0" smtClean="0"/>
              <a:t>Your </a:t>
            </a:r>
            <a:r>
              <a:rPr lang="en-US" b="1" dirty="0" smtClean="0">
                <a:sym typeface="Helvetica"/>
              </a:rPr>
              <a:t>instance</a:t>
            </a:r>
            <a:r>
              <a:rPr lang="en-US" dirty="0" smtClean="0">
                <a:sym typeface="Helvetica"/>
              </a:rPr>
              <a:t> </a:t>
            </a:r>
            <a:r>
              <a:rPr lang="en-US" dirty="0" smtClean="0"/>
              <a:t>has to run a </a:t>
            </a:r>
            <a:r>
              <a:rPr lang="en-US" u="sng" dirty="0" smtClean="0"/>
              <a:t>remote desktop server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On your </a:t>
            </a:r>
            <a:r>
              <a:rPr lang="en-US" b="1" dirty="0" smtClean="0">
                <a:sym typeface="Helvetica"/>
              </a:rPr>
              <a:t>local computer</a:t>
            </a:r>
            <a:r>
              <a:rPr lang="en-US" dirty="0" smtClean="0"/>
              <a:t>, you have to install a </a:t>
            </a:r>
            <a:r>
              <a:rPr lang="en-US" u="sng" dirty="0" smtClean="0"/>
              <a:t>remote desktop client (a “viewer”)</a:t>
            </a:r>
            <a:r>
              <a:rPr lang="en-US" dirty="0" smtClean="0"/>
              <a:t> which will show the desktop.</a:t>
            </a:r>
          </a:p>
        </p:txBody>
      </p:sp>
    </p:spTree>
    <p:extLst>
      <p:ext uri="{BB962C8B-B14F-4D97-AF65-F5344CB8AC3E}">
        <p14:creationId xmlns:p14="http://schemas.microsoft.com/office/powerpoint/2010/main" val="842045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189" y="1159171"/>
            <a:ext cx="7556313" cy="326729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dirty="0" smtClean="0"/>
              <a:t>Terminal on remote desktop vs. SSH terminal</a:t>
            </a:r>
          </a:p>
          <a:p>
            <a:endParaRPr lang="en-US" dirty="0"/>
          </a:p>
        </p:txBody>
      </p:sp>
      <p:pic>
        <p:nvPicPr>
          <p:cNvPr id="6" name="Picture 5" descr="scrTerminalOnRemoteDesk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89" y="1562100"/>
            <a:ext cx="5991911" cy="31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40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The communication with remote desktops is supported by a </a:t>
            </a:r>
            <a:r>
              <a:rPr lang="en-US" i="1" dirty="0" smtClean="0"/>
              <a:t>protocol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There are a number of protocols described in the On-Line Documentation. </a:t>
            </a:r>
          </a:p>
          <a:p>
            <a:pPr lvl="0"/>
            <a:r>
              <a:rPr lang="en-US" dirty="0" smtClean="0"/>
              <a:t>We will use two of them to connect to the remote desktop, along with the tools which support them: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NX protocol</a:t>
            </a:r>
            <a:r>
              <a:rPr lang="en-US" b="1" dirty="0" smtClean="0"/>
              <a:t> </a:t>
            </a:r>
            <a:r>
              <a:rPr lang="en-US" dirty="0" smtClean="0"/>
              <a:t>used by the </a:t>
            </a:r>
            <a:r>
              <a:rPr lang="en-US" b="1" dirty="0" smtClean="0">
                <a:sym typeface="Helvetica"/>
              </a:rPr>
              <a:t>X2Go</a:t>
            </a:r>
            <a:r>
              <a:rPr lang="en-US" dirty="0" smtClean="0"/>
              <a:t> tool.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VNC protocol</a:t>
            </a:r>
            <a:r>
              <a:rPr lang="en-US" b="1" dirty="0" smtClean="0"/>
              <a:t> </a:t>
            </a:r>
            <a:r>
              <a:rPr lang="en-US" dirty="0" smtClean="0"/>
              <a:t>used by </a:t>
            </a:r>
            <a:r>
              <a:rPr lang="en-US" b="1" dirty="0" smtClean="0">
                <a:sym typeface="Helvetica"/>
              </a:rPr>
              <a:t>VNC servers &amp; viewers</a:t>
            </a:r>
            <a:r>
              <a:rPr lang="en-US" dirty="0" smtClean="0">
                <a:sym typeface="Helvetica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3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VNC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479800" cy="267414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inherent support of different platforms    </a:t>
            </a:r>
          </a:p>
          <a:p>
            <a:r>
              <a:rPr lang="en-US" dirty="0" smtClean="0"/>
              <a:t>is widely used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large number of tools</a:t>
            </a:r>
          </a:p>
          <a:p>
            <a:r>
              <a:rPr lang="en-US" dirty="0" smtClean="0"/>
              <a:t>is </a:t>
            </a:r>
            <a:r>
              <a:rPr lang="en-US" b="1" dirty="0" smtClean="0"/>
              <a:t>slow</a:t>
            </a:r>
          </a:p>
          <a:p>
            <a:r>
              <a:rPr lang="en-US" dirty="0" smtClean="0"/>
              <a:t>is inherently insecure, requires </a:t>
            </a:r>
            <a:r>
              <a:rPr lang="en-US" i="1" dirty="0" smtClean="0"/>
              <a:t>ssh tunneling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035428" y="1151334"/>
            <a:ext cx="4041775" cy="479822"/>
          </a:xfrm>
        </p:spPr>
        <p:txBody>
          <a:bodyPr/>
          <a:lstStyle/>
          <a:p>
            <a:r>
              <a:rPr lang="en-US" dirty="0" smtClean="0"/>
              <a:t>X2Go (NX protocol)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3937000" y="1631156"/>
            <a:ext cx="4749803" cy="29634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is </a:t>
            </a:r>
            <a:r>
              <a:rPr lang="en-US" b="1" dirty="0" smtClean="0"/>
              <a:t>fast</a:t>
            </a:r>
          </a:p>
          <a:p>
            <a:r>
              <a:rPr lang="en-US" dirty="0" smtClean="0"/>
              <a:t>there are not many well-maintained servers and clients available (X2Go is one of the few)</a:t>
            </a:r>
          </a:p>
          <a:p>
            <a:r>
              <a:rPr lang="en-US" dirty="0" smtClean="0"/>
              <a:t>Servers can only be installed on Unix servers, for Windows/Mac there are only clients</a:t>
            </a:r>
          </a:p>
          <a:p>
            <a:r>
              <a:rPr lang="en-US" dirty="0" smtClean="0"/>
              <a:t>On a Mac, it requires extra tools and can be a little slower.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92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 smtClean="0"/>
              <a:t>Desktop environments for Linux systems:</a:t>
            </a:r>
          </a:p>
          <a:p>
            <a:pPr lvl="0"/>
            <a:r>
              <a:rPr lang="en-US" dirty="0" smtClean="0"/>
              <a:t>Gnome / Unity,</a:t>
            </a:r>
          </a:p>
          <a:p>
            <a:pPr lvl="0"/>
            <a:r>
              <a:rPr lang="en-US" dirty="0" smtClean="0"/>
              <a:t>KDE,</a:t>
            </a:r>
          </a:p>
          <a:p>
            <a:pPr lvl="0"/>
            <a:r>
              <a:rPr lang="en-US" dirty="0" smtClean="0"/>
              <a:t>LXDE,</a:t>
            </a:r>
          </a:p>
          <a:p>
            <a:pPr lvl="0"/>
            <a:r>
              <a:rPr lang="en-US" dirty="0" smtClean="0"/>
              <a:t>XFCE,</a:t>
            </a:r>
          </a:p>
          <a:p>
            <a:pPr lvl="0"/>
            <a:r>
              <a:rPr lang="en-US" dirty="0" smtClean="0"/>
              <a:t>Mate,</a:t>
            </a:r>
          </a:p>
          <a:p>
            <a:pPr lvl="0"/>
            <a:r>
              <a:rPr lang="en-US" dirty="0" smtClean="0"/>
              <a:t>and more.</a:t>
            </a:r>
          </a:p>
          <a:p>
            <a:pPr marL="0" lvl="0" indent="0">
              <a:buNone/>
            </a:pPr>
            <a:r>
              <a:rPr lang="en-US" dirty="0" smtClean="0"/>
              <a:t>We will use the simple light-weight </a:t>
            </a:r>
            <a:r>
              <a:rPr lang="en-US" b="1" dirty="0" smtClean="0">
                <a:sym typeface="Helvetica"/>
              </a:rPr>
              <a:t>LXDE</a:t>
            </a:r>
            <a:r>
              <a:rPr lang="en-US" dirty="0" smtClean="0"/>
              <a:t> in this tutorial.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17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85901"/>
            <a:ext cx="4721225" cy="3108722"/>
          </a:xfrm>
        </p:spPr>
        <p:txBody>
          <a:bodyPr/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7:</a:t>
            </a:r>
          </a:p>
          <a:p>
            <a:pPr marL="0" lvl="0" indent="0">
              <a:buNone/>
            </a:pPr>
            <a:r>
              <a:rPr lang="en-US" dirty="0" smtClean="0"/>
              <a:t>Install the desktop environment </a:t>
            </a:r>
            <a:r>
              <a:rPr lang="en-US" i="1" dirty="0" smtClean="0"/>
              <a:t>LXDE</a:t>
            </a:r>
            <a:r>
              <a:rPr lang="en-US" dirty="0" smtClean="0"/>
              <a:t>. </a:t>
            </a:r>
          </a:p>
          <a:p>
            <a:pPr marL="0" lvl="0" indent="0">
              <a:buNone/>
            </a:pPr>
            <a:r>
              <a:rPr lang="en-US" dirty="0" smtClean="0"/>
              <a:t>In your ssh terminal: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lxde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endParaRPr lang="en-US" dirty="0"/>
          </a:p>
        </p:txBody>
      </p:sp>
      <p:pic>
        <p:nvPicPr>
          <p:cNvPr id="6" name="Picture 5" descr="LX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994" y="1485901"/>
            <a:ext cx="3368806" cy="22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5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remote desktop with X2Go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7"/>
          </p:nvPr>
        </p:nvSpPr>
        <p:spPr>
          <a:xfrm>
            <a:off x="502921" y="1063229"/>
            <a:ext cx="7891779" cy="217527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8:</a:t>
            </a:r>
            <a:r>
              <a:rPr lang="en-US" b="1" dirty="0" smtClean="0">
                <a:sym typeface="Helvetica"/>
              </a:rPr>
              <a:t>  </a:t>
            </a:r>
            <a:r>
              <a:rPr lang="en-US" dirty="0" smtClean="0"/>
              <a:t>Connect with X2Go.</a:t>
            </a:r>
          </a:p>
          <a:p>
            <a:pPr marL="0" lvl="0" indent="0">
              <a:buNone/>
            </a:pPr>
            <a:r>
              <a:rPr lang="en-US" b="1" u="sng" dirty="0" smtClean="0"/>
              <a:t>Step 1</a:t>
            </a:r>
            <a:r>
              <a:rPr lang="en-US" b="1" dirty="0" smtClean="0"/>
              <a:t>. </a:t>
            </a:r>
            <a:r>
              <a:rPr lang="en-US" dirty="0" smtClean="0"/>
              <a:t>Install the x2go server and bindings for LXDE. In </a:t>
            </a:r>
            <a:r>
              <a:rPr lang="en-US" u="sng" dirty="0" smtClean="0"/>
              <a:t>your ssh terminal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add-apt-repository ppa:x2go/stable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update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x2goserver x2goserver-xsession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x2golxdebindings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u="sng" dirty="0" smtClean="0"/>
              <a:t>Step 2</a:t>
            </a:r>
            <a:r>
              <a:rPr lang="en-US" b="1" dirty="0" smtClean="0"/>
              <a:t>. </a:t>
            </a:r>
            <a:r>
              <a:rPr lang="en-US" dirty="0" smtClean="0"/>
              <a:t>Install the x2Go client on </a:t>
            </a:r>
            <a:r>
              <a:rPr lang="en-US" u="sng" dirty="0" smtClean="0"/>
              <a:t>your local computer</a:t>
            </a:r>
            <a:r>
              <a:rPr lang="en-US" dirty="0" smtClean="0"/>
              <a:t>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8"/>
          </p:nvPr>
        </p:nvSpPr>
        <p:spPr>
          <a:xfrm>
            <a:off x="2381365" y="3263424"/>
            <a:ext cx="3739624" cy="1474470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Linux</a:t>
            </a:r>
            <a:r>
              <a:rPr lang="en-US" dirty="0" smtClean="0">
                <a:sym typeface="Helvetica"/>
              </a:rPr>
              <a:t>:</a:t>
            </a:r>
          </a:p>
          <a:p>
            <a:pPr marL="0" lvl="0" indent="0">
              <a:buNone/>
            </a:pPr>
            <a:r>
              <a:rPr lang="en-US" dirty="0" smtClean="0"/>
              <a:t>In your local terminal: Add repository (first 2 commands above). Then: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apt-get install x2goclient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8475" y="3263424"/>
            <a:ext cx="1882891" cy="147447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Windows</a:t>
            </a:r>
            <a:r>
              <a:rPr lang="en-US" dirty="0" smtClean="0">
                <a:sym typeface="Helvetica"/>
              </a:rPr>
              <a:t>:</a:t>
            </a:r>
            <a:br>
              <a:rPr lang="en-US" dirty="0" smtClean="0">
                <a:sym typeface="Helvetica"/>
              </a:rPr>
            </a:br>
            <a:r>
              <a:rPr lang="en-US" dirty="0" smtClean="0">
                <a:sym typeface="Helvetica"/>
              </a:rPr>
              <a:t/>
            </a:r>
            <a:br>
              <a:rPr lang="en-US" dirty="0" smtClean="0">
                <a:sym typeface="Helvetica"/>
              </a:rPr>
            </a:br>
            <a:r>
              <a:rPr lang="en-US" dirty="0" smtClean="0"/>
              <a:t>Download from the x2Go website (</a:t>
            </a:r>
            <a:r>
              <a:rPr lang="en-US" dirty="0" err="1" smtClean="0"/>
              <a:t>google</a:t>
            </a:r>
            <a:r>
              <a:rPr lang="en-US" dirty="0" smtClean="0"/>
              <a:t> “x2go”) and install.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>
          <a:xfrm>
            <a:off x="6120990" y="3266948"/>
            <a:ext cx="1946685" cy="14744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Mac</a:t>
            </a:r>
            <a:r>
              <a:rPr lang="en-US" dirty="0" smtClean="0">
                <a:sym typeface="Helvetica"/>
              </a:rPr>
              <a:t>:</a:t>
            </a:r>
          </a:p>
          <a:p>
            <a:pPr marL="0" lvl="0" indent="0">
              <a:buNone/>
            </a:pPr>
            <a:r>
              <a:rPr lang="en-US" dirty="0" smtClean="0"/>
              <a:t>Follow instructions in On-Line Documentation.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1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What is an “Instance”?</a:t>
            </a:r>
          </a:p>
          <a:p>
            <a:pPr lvl="1"/>
            <a:r>
              <a:rPr lang="en-US" dirty="0" smtClean="0"/>
              <a:t>In the NeCTAR Cloud, an instance is a virtual machine.</a:t>
            </a:r>
          </a:p>
          <a:p>
            <a:pPr lvl="0"/>
            <a:r>
              <a:rPr lang="en-US" dirty="0" smtClean="0"/>
              <a:t>Instance </a:t>
            </a:r>
            <a:r>
              <a:rPr lang="en-US" i="1" dirty="0" smtClean="0"/>
              <a:t>vs</a:t>
            </a:r>
            <a:r>
              <a:rPr lang="en-US" dirty="0" smtClean="0"/>
              <a:t>. “Local computer”</a:t>
            </a:r>
          </a:p>
          <a:p>
            <a:pPr lvl="1"/>
            <a:r>
              <a:rPr lang="en-US" b="1" dirty="0" smtClean="0"/>
              <a:t>Local computer </a:t>
            </a:r>
            <a:r>
              <a:rPr lang="en-US" dirty="0" smtClean="0"/>
              <a:t>is the physical computer you use to connect to your instance, using </a:t>
            </a:r>
            <a:r>
              <a:rPr lang="en-US" b="1" dirty="0" smtClean="0"/>
              <a:t>command line</a:t>
            </a:r>
            <a:r>
              <a:rPr lang="en-US" dirty="0" smtClean="0"/>
              <a:t> or a </a:t>
            </a:r>
            <a:r>
              <a:rPr lang="en-US" b="1" dirty="0" smtClean="0"/>
              <a:t>remote desktop client </a:t>
            </a:r>
            <a:r>
              <a:rPr lang="en-US" dirty="0" smtClean="0"/>
              <a:t>application.</a:t>
            </a:r>
          </a:p>
          <a:p>
            <a:pPr lvl="1"/>
            <a:r>
              <a:rPr lang="en-US" b="1" dirty="0" smtClean="0"/>
              <a:t>Instance</a:t>
            </a:r>
            <a:r>
              <a:rPr lang="en-US" dirty="0" smtClean="0"/>
              <a:t> is the virtual machine running in the Cloud.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0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X2Go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85901"/>
            <a:ext cx="3743326" cy="3108722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9: </a:t>
            </a:r>
            <a:r>
              <a:rPr lang="en-US" dirty="0" smtClean="0"/>
              <a:t>Connect with the X2Go client.</a:t>
            </a:r>
          </a:p>
          <a:p>
            <a:pPr lvl="0"/>
            <a:r>
              <a:rPr lang="en-US" dirty="0" smtClean="0"/>
              <a:t>Start the client application and configure your session.</a:t>
            </a:r>
          </a:p>
          <a:p>
            <a:pPr lvl="0"/>
            <a:r>
              <a:rPr lang="en-US" dirty="0" smtClean="0"/>
              <a:t>Click “OK” and double-click on your session box to connect.</a:t>
            </a:r>
          </a:p>
          <a:p>
            <a:endParaRPr lang="en-US" dirty="0"/>
          </a:p>
        </p:txBody>
      </p:sp>
      <p:pic>
        <p:nvPicPr>
          <p:cNvPr id="7" name="Picture 6" descr="scrX2GoSessionPre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1471702"/>
            <a:ext cx="3914586" cy="31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64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X2Go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485901"/>
            <a:ext cx="2817797" cy="3108722"/>
          </a:xfrm>
        </p:spPr>
        <p:txBody>
          <a:bodyPr/>
          <a:lstStyle/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Congratulations!!</a:t>
            </a:r>
          </a:p>
          <a:p>
            <a:pPr marL="0" lvl="0" indent="0">
              <a:buNone/>
            </a:pPr>
            <a:r>
              <a:rPr lang="en-US" dirty="0" smtClean="0"/>
              <a:t>You are now connected to your remote LXDE desktop with the X2Go client.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LX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99" y="1627396"/>
            <a:ext cx="4333687" cy="28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86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X2Go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98519" y="1489472"/>
            <a:ext cx="4543381" cy="336192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9: </a:t>
            </a:r>
            <a:r>
              <a:rPr lang="en-US" dirty="0" smtClean="0"/>
              <a:t>Set up file sharing with X2Go.</a:t>
            </a:r>
          </a:p>
          <a:p>
            <a:pPr marL="0" lvl="0" indent="0">
              <a:buNone/>
            </a:pPr>
            <a:r>
              <a:rPr lang="en-US" b="1" dirty="0" smtClean="0"/>
              <a:t>Step 1</a:t>
            </a:r>
            <a:r>
              <a:rPr lang="en-US" dirty="0" smtClean="0"/>
              <a:t>. In your ssh terminal:</a:t>
            </a:r>
            <a:br>
              <a:rPr lang="en-US" dirty="0" smtClean="0"/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adduser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ubuntu fuse</a:t>
            </a:r>
            <a:endParaRPr lang="en-US" b="1" dirty="0" smtClean="0"/>
          </a:p>
          <a:p>
            <a:pPr marL="0" lvl="0" indent="0">
              <a:buNone/>
            </a:pPr>
            <a:r>
              <a:rPr lang="en-US" b="1" dirty="0" smtClean="0"/>
              <a:t>Step 2.</a:t>
            </a:r>
            <a:r>
              <a:rPr lang="en-US" dirty="0" smtClean="0"/>
              <a:t> Create a folder called </a:t>
            </a:r>
            <a:r>
              <a:rPr lang="en-US" i="1" dirty="0" smtClean="0"/>
              <a:t>X2GoShared</a:t>
            </a:r>
            <a:r>
              <a:rPr lang="en-US" dirty="0" smtClean="0"/>
              <a:t> on your desktop.</a:t>
            </a:r>
          </a:p>
          <a:p>
            <a:pPr marL="0" indent="0">
              <a:buNone/>
            </a:pPr>
            <a:r>
              <a:rPr lang="en-US" b="1" dirty="0" smtClean="0"/>
              <a:t>Step </a:t>
            </a:r>
            <a:r>
              <a:rPr lang="en-US" b="1" dirty="0"/>
              <a:t>3.</a:t>
            </a:r>
            <a:r>
              <a:rPr lang="en-US" dirty="0"/>
              <a:t> Configure your x2go clients session preferences (see image): </a:t>
            </a:r>
          </a:p>
          <a:p>
            <a:r>
              <a:rPr lang="en-US" dirty="0"/>
              <a:t>Go to Shared Folders and Select folder. </a:t>
            </a:r>
          </a:p>
          <a:p>
            <a:r>
              <a:rPr lang="en-US" dirty="0"/>
              <a:t>Then, “</a:t>
            </a:r>
            <a:r>
              <a:rPr lang="en-US" dirty="0">
                <a:sym typeface="Helvetica"/>
              </a:rPr>
              <a:t>Add</a:t>
            </a:r>
            <a:r>
              <a:rPr lang="en-US" dirty="0"/>
              <a:t>” and check “</a:t>
            </a:r>
            <a:r>
              <a:rPr lang="en-US" dirty="0" err="1">
                <a:sym typeface="Helvetica"/>
              </a:rPr>
              <a:t>Automount</a:t>
            </a:r>
            <a:r>
              <a:rPr lang="en-US" dirty="0"/>
              <a:t>”.</a:t>
            </a:r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11" name="Picture 10" descr="scrX2GoSharedFolderSet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2003143"/>
            <a:ext cx="3822700" cy="24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59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X2Go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10:</a:t>
            </a:r>
          </a:p>
          <a:p>
            <a:pPr marL="0" lvl="0" indent="0">
              <a:buNone/>
            </a:pPr>
            <a:r>
              <a:rPr lang="en-US" dirty="0" smtClean="0"/>
              <a:t>Share files between your local computer and your instance.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Log back on with the x2go client.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ur shared folder will appear on the remote LXDE desktop.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Create a plain text file named </a:t>
            </a:r>
            <a:r>
              <a:rPr lang="en-US" i="1" dirty="0" err="1" smtClean="0"/>
              <a:t>MyTestFile.txt</a:t>
            </a:r>
            <a:r>
              <a:rPr lang="en-US" dirty="0" smtClean="0"/>
              <a:t> and save it in the </a:t>
            </a:r>
            <a:r>
              <a:rPr lang="en-US" i="1" dirty="0" smtClean="0"/>
              <a:t>X2GoShared</a:t>
            </a:r>
            <a:r>
              <a:rPr lang="en-US" dirty="0" smtClean="0"/>
              <a:t> folder on your </a:t>
            </a:r>
            <a:r>
              <a:rPr lang="en-US" u="sng" dirty="0" smtClean="0"/>
              <a:t>local</a:t>
            </a:r>
            <a:r>
              <a:rPr lang="en-US" dirty="0" smtClean="0"/>
              <a:t> desktop. </a:t>
            </a:r>
            <a:r>
              <a:rPr lang="en-US" b="1" dirty="0" smtClean="0"/>
              <a:t>Close the file.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Go to your remote desktop, open the file in the shared folder, edit it.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Go back to your local computer, open the file again and see that the changes have been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77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remote desktop with VNC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2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VNC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8475" y="3134863"/>
            <a:ext cx="2835437" cy="14744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lvl="0" indent="0">
              <a:buNone/>
            </a:pPr>
            <a:r>
              <a:rPr lang="en-US" u="sng" dirty="0" smtClean="0"/>
              <a:t>“Comment” lines: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# x-terminal-emulator </a:t>
            </a:r>
            <a:br>
              <a:rPr lang="en-US" dirty="0" smtClean="0">
                <a:solidFill>
                  <a:srgbClr val="008000"/>
                </a:solidFill>
              </a:rPr>
            </a:br>
            <a:r>
              <a:rPr lang="en-US" dirty="0" smtClean="0">
                <a:solidFill>
                  <a:srgbClr val="008000"/>
                </a:solidFill>
              </a:rPr>
              <a:t>   –geometry […] &amp; </a:t>
            </a:r>
            <a:br>
              <a:rPr lang="en-US" dirty="0" smtClean="0">
                <a:solidFill>
                  <a:srgbClr val="008000"/>
                </a:solidFill>
              </a:rPr>
            </a:br>
            <a:r>
              <a:rPr lang="en-US" dirty="0" smtClean="0">
                <a:solidFill>
                  <a:srgbClr val="008000"/>
                </a:solidFill>
              </a:rPr>
              <a:t># x-window-manager&amp;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5"/>
          </p:nvPr>
        </p:nvSpPr>
        <p:spPr>
          <a:xfrm>
            <a:off x="498518" y="1489473"/>
            <a:ext cx="7569157" cy="163777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11</a:t>
            </a:r>
            <a:r>
              <a:rPr lang="en-US" dirty="0" smtClean="0">
                <a:sym typeface="Helvetica"/>
              </a:rPr>
              <a:t>:</a:t>
            </a:r>
            <a:r>
              <a:rPr lang="en-US" dirty="0" smtClean="0"/>
              <a:t>  Install and configure the VNC Server.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vnc4server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vncserver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(Choose a password)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vncserver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-kill :1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.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vnc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xstartup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6"/>
          </p:nvPr>
        </p:nvSpPr>
        <p:spPr>
          <a:xfrm>
            <a:off x="3086954" y="3134863"/>
            <a:ext cx="5186084" cy="14744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u="sng" dirty="0" smtClean="0"/>
              <a:t>Add the lines: </a:t>
            </a:r>
          </a:p>
          <a:p>
            <a:pPr marL="0" lvl="0" indent="0">
              <a:buNone/>
            </a:pP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lxterminal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&amp;</a:t>
            </a:r>
            <a:b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</a:b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/</a:t>
            </a: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usr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/bin/</a:t>
            </a: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lxsession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-s LXDE &amp;</a:t>
            </a:r>
            <a:b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</a:br>
            <a:r>
              <a:rPr lang="en-US" dirty="0" err="1" smtClean="0">
                <a:solidFill>
                  <a:srgbClr val="008000"/>
                </a:solidFill>
                <a:latin typeface="Consolas"/>
                <a:cs typeface="Consolas"/>
              </a:rPr>
              <a:t>vncserver</a:t>
            </a:r>
            <a:r>
              <a:rPr lang="en-US" dirty="0" smtClean="0">
                <a:solidFill>
                  <a:srgbClr val="008000"/>
                </a:solidFill>
                <a:latin typeface="Consolas"/>
                <a:cs typeface="Consolas"/>
              </a:rPr>
              <a:t> -geometry 1024x768 -depth 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12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VNC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12:</a:t>
            </a:r>
          </a:p>
          <a:p>
            <a:pPr marL="0" lvl="0" indent="0">
              <a:buNone/>
            </a:pPr>
            <a:r>
              <a:rPr lang="en-US" dirty="0" smtClean="0"/>
              <a:t>Connect to the remote desktop.</a:t>
            </a:r>
          </a:p>
          <a:p>
            <a:pPr marL="0" lvl="0" indent="0">
              <a:buNone/>
            </a:pPr>
            <a:r>
              <a:rPr lang="en-US" dirty="0" smtClean="0"/>
              <a:t>1. Set up ssh tunneling</a:t>
            </a:r>
          </a:p>
          <a:p>
            <a:pPr marL="0" lvl="0" indent="0">
              <a:buNone/>
            </a:pPr>
            <a:r>
              <a:rPr lang="en-US" dirty="0" smtClean="0"/>
              <a:t>2. Install VNC Client on your local computer</a:t>
            </a:r>
          </a:p>
          <a:p>
            <a:pPr marL="0" lvl="0" indent="0">
              <a:buNone/>
            </a:pPr>
            <a:r>
              <a:rPr lang="en-US" dirty="0" smtClean="0"/>
              <a:t>3. Connect to the VNC remote desktop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11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 to remote desktop with VNC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 smtClean="0">
                <a:sym typeface="Helvetica"/>
              </a:rPr>
              <a:t>Hurray!</a:t>
            </a:r>
          </a:p>
          <a:p>
            <a:pPr marL="0" lvl="0" indent="0">
              <a:buNone/>
            </a:pPr>
            <a:r>
              <a:rPr lang="en-US" dirty="0" smtClean="0"/>
              <a:t>You are now connected to your remote desktop using VNC.</a:t>
            </a:r>
          </a:p>
          <a:p>
            <a:pPr marL="0" lvl="0" indent="0">
              <a:buNone/>
            </a:pPr>
            <a:r>
              <a:rPr lang="en-US" dirty="0" smtClean="0"/>
              <a:t>You can use VNC and X2Go interchangeably according to your preference.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 algn="r">
              <a:buNone/>
            </a:pPr>
            <a:r>
              <a:rPr lang="en-US" sz="1800" dirty="0" smtClean="0"/>
              <a:t>Info: You may also run several desktop environments (see documentation).</a:t>
            </a:r>
          </a:p>
        </p:txBody>
      </p:sp>
    </p:spTree>
    <p:extLst>
      <p:ext uri="{BB962C8B-B14F-4D97-AF65-F5344CB8AC3E}">
        <p14:creationId xmlns:p14="http://schemas.microsoft.com/office/powerpoint/2010/main" val="1695856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applications on SSH terminal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3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 applications on SSH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You can run graphical applications via the command line terminal as well.</a:t>
            </a:r>
          </a:p>
          <a:p>
            <a:pPr lvl="0"/>
            <a:r>
              <a:rPr lang="en-US" u="sng" dirty="0" smtClean="0"/>
              <a:t>Advantage</a:t>
            </a:r>
            <a:r>
              <a:rPr lang="en-US" dirty="0" smtClean="0"/>
              <a:t>: No need to install remote desktop.</a:t>
            </a:r>
          </a:p>
          <a:p>
            <a:pPr lvl="0"/>
            <a:r>
              <a:rPr lang="en-US" u="sng" dirty="0" smtClean="0"/>
              <a:t>Disadvantages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Poses a new security threat for your graphical desktop on your local computer.</a:t>
            </a:r>
          </a:p>
          <a:p>
            <a:pPr lvl="1"/>
            <a:r>
              <a:rPr lang="en-US" dirty="0" smtClean="0"/>
              <a:t>Is very slow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7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In this Module, we will follow the instructions given in the </a:t>
            </a:r>
            <a:r>
              <a:rPr lang="en-US" b="1" dirty="0" smtClean="0">
                <a:sym typeface="Helvetica"/>
              </a:rPr>
              <a:t>On-Line Documentation</a:t>
            </a:r>
            <a:endParaRPr lang="en-US" b="1" dirty="0" smtClean="0"/>
          </a:p>
          <a:p>
            <a:pPr lvl="1"/>
            <a:r>
              <a:rPr lang="en-US" dirty="0" smtClean="0"/>
              <a:t>Open your browser and go to the website:</a:t>
            </a:r>
          </a:p>
          <a:p>
            <a:pPr marL="457200" lvl="2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&lt;Paste URL to training docs&gt;</a:t>
            </a:r>
          </a:p>
          <a:p>
            <a:pPr lvl="0"/>
            <a:r>
              <a:rPr lang="en-US" dirty="0" smtClean="0"/>
              <a:t>While we do the exercises, you may follow the documentation to read detailed instructions.</a:t>
            </a:r>
          </a:p>
        </p:txBody>
      </p:sp>
    </p:spTree>
    <p:extLst>
      <p:ext uri="{BB962C8B-B14F-4D97-AF65-F5344CB8AC3E}">
        <p14:creationId xmlns:p14="http://schemas.microsoft.com/office/powerpoint/2010/main" val="218568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applications on SSH Terminal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7"/>
          </p:nvPr>
        </p:nvSpPr>
        <p:spPr>
          <a:xfrm>
            <a:off x="502921" y="2844637"/>
            <a:ext cx="3657413" cy="18787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Windows:</a:t>
            </a:r>
          </a:p>
          <a:p>
            <a:pPr marL="0" lvl="0" indent="0">
              <a:buNone/>
            </a:pPr>
            <a:r>
              <a:rPr lang="en-US" dirty="0" smtClean="0">
                <a:sym typeface="Helvetica"/>
              </a:rPr>
              <a:t>- I</a:t>
            </a:r>
            <a:r>
              <a:rPr lang="en-US" dirty="0" smtClean="0"/>
              <a:t>nstall </a:t>
            </a:r>
            <a:r>
              <a:rPr lang="en-US" dirty="0" err="1" smtClean="0"/>
              <a:t>Xming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- Change Putty Session </a:t>
            </a:r>
            <a:r>
              <a:rPr lang="en-US" dirty="0" err="1" smtClean="0"/>
              <a:t>Prefs</a:t>
            </a:r>
            <a:r>
              <a:rPr lang="en-US" dirty="0"/>
              <a:t>.</a:t>
            </a:r>
            <a:r>
              <a:rPr lang="en-US" dirty="0" smtClean="0"/>
              <a:t>   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i="1" dirty="0" smtClean="0">
                <a:solidFill>
                  <a:schemeClr val="tx2"/>
                </a:solidFill>
              </a:rPr>
              <a:t>Connection </a:t>
            </a:r>
            <a:r>
              <a:rPr lang="en-US" i="1" dirty="0" smtClean="0">
                <a:solidFill>
                  <a:schemeClr val="tx2"/>
                </a:solidFill>
                <a:sym typeface="Wingdings"/>
              </a:rPr>
              <a:t></a:t>
            </a:r>
            <a:r>
              <a:rPr lang="en-US" i="1" dirty="0" smtClean="0">
                <a:solidFill>
                  <a:schemeClr val="tx2"/>
                </a:solidFill>
              </a:rPr>
              <a:t> SSH </a:t>
            </a:r>
            <a:r>
              <a:rPr lang="en-US" i="1" dirty="0" smtClean="0">
                <a:solidFill>
                  <a:schemeClr val="tx2"/>
                </a:solidFill>
                <a:sym typeface="Wingdings"/>
              </a:rPr>
              <a:t></a:t>
            </a:r>
            <a:r>
              <a:rPr lang="en-US" i="1" dirty="0" smtClean="0">
                <a:solidFill>
                  <a:schemeClr val="tx2"/>
                </a:solidFill>
              </a:rPr>
              <a:t> X11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1. Check “Enable X11 Forwarding”. </a:t>
            </a:r>
            <a:br>
              <a:rPr lang="en-US" dirty="0" smtClean="0"/>
            </a:br>
            <a:r>
              <a:rPr lang="en-US" dirty="0" smtClean="0"/>
              <a:t>  2. Display location: “localhost:0”.</a:t>
            </a:r>
            <a:br>
              <a:rPr lang="en-US" dirty="0" smtClean="0"/>
            </a:br>
            <a:r>
              <a:rPr lang="en-US" dirty="0" smtClean="0"/>
              <a:t>  3. Save session and reconnect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60333" y="2844637"/>
            <a:ext cx="3907342" cy="18787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i="1" u="sng" dirty="0" smtClean="0">
                <a:sym typeface="Helvetica"/>
              </a:rPr>
              <a:t>Linux/Mac:</a:t>
            </a:r>
          </a:p>
          <a:p>
            <a:pPr marL="0" lvl="0" indent="0">
              <a:buNone/>
            </a:pPr>
            <a:r>
              <a:rPr lang="en-US" dirty="0" smtClean="0"/>
              <a:t>Mac: Install </a:t>
            </a:r>
            <a:r>
              <a:rPr lang="en-US" dirty="0" err="1" smtClean="0"/>
              <a:t>XQuartz</a:t>
            </a:r>
            <a:r>
              <a:rPr lang="en-US" dirty="0" smtClean="0"/>
              <a:t> if you haven’t already for X2Go.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srgbClr val="3127BF"/>
                </a:solidFill>
              </a:rPr>
              <a:t>$ ssh -</a:t>
            </a:r>
            <a:r>
              <a:rPr lang="en-US" dirty="0" err="1" smtClean="0">
                <a:solidFill>
                  <a:srgbClr val="3127BF"/>
                </a:solidFill>
              </a:rPr>
              <a:t>i</a:t>
            </a:r>
            <a:r>
              <a:rPr lang="en-US" dirty="0" smtClean="0">
                <a:solidFill>
                  <a:srgbClr val="3127BF"/>
                </a:solidFill>
              </a:rPr>
              <a:t> &lt;your-private-key-file&gt; </a:t>
            </a:r>
            <a:r>
              <a:rPr lang="en-US" dirty="0" smtClean="0">
                <a:solidFill>
                  <a:srgbClr val="3127BF"/>
                </a:solidFill>
                <a:sym typeface="Helvetica"/>
              </a:rPr>
              <a:t>-X</a:t>
            </a:r>
            <a:r>
              <a:rPr lang="en-US" dirty="0">
                <a:solidFill>
                  <a:srgbClr val="3127BF"/>
                </a:solidFill>
                <a:sym typeface="Helvetica"/>
              </a:rPr>
              <a:t> </a:t>
            </a:r>
            <a:r>
              <a:rPr lang="en-US" dirty="0" smtClean="0">
                <a:solidFill>
                  <a:srgbClr val="3127BF"/>
                </a:solidFill>
                <a:sym typeface="Helvetica"/>
              </a:rPr>
              <a:t/>
            </a:r>
            <a:br>
              <a:rPr lang="en-US" dirty="0" smtClean="0">
                <a:solidFill>
                  <a:srgbClr val="3127BF"/>
                </a:solidFill>
                <a:sym typeface="Helvetica"/>
              </a:rPr>
            </a:br>
            <a:r>
              <a:rPr lang="en-US" dirty="0" smtClean="0">
                <a:solidFill>
                  <a:srgbClr val="3127BF"/>
                </a:solidFill>
                <a:sym typeface="Helvetica"/>
              </a:rPr>
              <a:t>    </a:t>
            </a:r>
            <a:r>
              <a:rPr lang="en-US" dirty="0" err="1" smtClean="0">
                <a:solidFill>
                  <a:srgbClr val="3127BF"/>
                </a:solidFill>
              </a:rPr>
              <a:t>ubuntu@NNN.NNN.NNN.NNN</a:t>
            </a:r>
            <a:endParaRPr lang="en-US" dirty="0" smtClean="0">
              <a:solidFill>
                <a:srgbClr val="3127B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6"/>
          </p:nvPr>
        </p:nvSpPr>
        <p:spPr>
          <a:xfrm>
            <a:off x="502921" y="1181100"/>
            <a:ext cx="7551867" cy="166353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13:</a:t>
            </a:r>
            <a:r>
              <a:rPr lang="en-US" b="1" u="sng" dirty="0" smtClean="0"/>
              <a:t>  </a:t>
            </a:r>
          </a:p>
          <a:p>
            <a:pPr marL="0" lvl="0" indent="0">
              <a:buNone/>
            </a:pPr>
            <a:r>
              <a:rPr lang="en-US" dirty="0" smtClean="0"/>
              <a:t>Let’s try it out! In the ssh terminal, enable X11 forwarding:</a:t>
            </a:r>
            <a:endParaRPr lang="en-US" dirty="0"/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etc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/ssh/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sshd_config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chemeClr val="tx1"/>
                </a:solidFill>
                <a:cs typeface="Consolas"/>
              </a:rPr>
              <a:t>(line: </a:t>
            </a:r>
            <a:r>
              <a:rPr lang="en-US" dirty="0" smtClean="0">
                <a:solidFill>
                  <a:srgbClr val="008000"/>
                </a:solidFill>
                <a:cs typeface="Consolas"/>
              </a:rPr>
              <a:t>X11Forwarding </a:t>
            </a:r>
            <a:r>
              <a:rPr lang="en-US" dirty="0" smtClean="0">
                <a:solidFill>
                  <a:srgbClr val="008000"/>
                </a:solidFill>
                <a:cs typeface="Consolas"/>
                <a:sym typeface="Helvetica"/>
              </a:rPr>
              <a:t>yes</a:t>
            </a:r>
            <a:r>
              <a:rPr lang="en-US" dirty="0" smtClean="0">
                <a:solidFill>
                  <a:schemeClr val="tx1"/>
                </a:solidFill>
                <a:cs typeface="Consolas"/>
              </a:rPr>
              <a:t>)</a:t>
            </a:r>
            <a:br>
              <a:rPr lang="en-US" dirty="0" smtClean="0">
                <a:solidFill>
                  <a:schemeClr val="tx1"/>
                </a:solidFill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etc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init.d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/ssh restart </a:t>
            </a:r>
            <a:r>
              <a:rPr lang="en-US" dirty="0" smtClean="0">
                <a:solidFill>
                  <a:srgbClr val="000000"/>
                </a:solidFill>
                <a:cs typeface="Consolas"/>
              </a:rPr>
              <a:t>(if you had to edit the file)</a:t>
            </a:r>
            <a:br>
              <a:rPr lang="en-US" dirty="0" smtClean="0">
                <a:solidFill>
                  <a:srgbClr val="000000"/>
                </a:solidFill>
                <a:cs typeface="Consolas"/>
              </a:rPr>
            </a:b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logout</a:t>
            </a:r>
            <a:endParaRPr lang="en-US" i="1" dirty="0">
              <a:solidFill>
                <a:srgbClr val="3127BF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01857" y="28446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47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applications on SSH Terminal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u="sng" dirty="0" smtClean="0"/>
              <a:t>Exercise 13 (continued):</a:t>
            </a:r>
          </a:p>
          <a:p>
            <a:pPr marL="0" lvl="0" indent="0">
              <a:buNone/>
            </a:pPr>
            <a:r>
              <a:rPr lang="en-US" dirty="0" smtClean="0"/>
              <a:t>Now, run a graphical application in your ssh terminal:</a:t>
            </a:r>
          </a:p>
          <a:p>
            <a:pPr marL="0" lvl="0" indent="0">
              <a:buNone/>
            </a:pPr>
            <a:r>
              <a:rPr lang="en-US" dirty="0" smtClean="0"/>
              <a:t> </a:t>
            </a:r>
            <a:br>
              <a:rPr lang="en-US" dirty="0" smtClean="0"/>
            </a:b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xcalc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&amp;</a:t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firefox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/>
            </a:r>
            <a:b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</a:b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firefox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&amp;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67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 web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06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Install a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u="sng" dirty="0" smtClean="0">
                <a:sym typeface="Helvetica"/>
              </a:rPr>
              <a:t>Exercise 14:</a:t>
            </a:r>
          </a:p>
          <a:p>
            <a:pPr marL="0" lvl="0" indent="0">
              <a:buNone/>
            </a:pPr>
            <a:r>
              <a:rPr lang="en-US" dirty="0" smtClean="0"/>
              <a:t>1. In your ssh terminal, install the web server Apache: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apt-get install apache2</a:t>
            </a:r>
          </a:p>
          <a:p>
            <a:pPr marL="0" lvl="0" indent="0">
              <a:buNone/>
            </a:pPr>
            <a:r>
              <a:rPr lang="en-US" dirty="0" smtClean="0"/>
              <a:t>2. Open a browser and type your instances IP address into the URL field.  There’s the test page! </a:t>
            </a:r>
          </a:p>
          <a:p>
            <a:pPr marL="0" lvl="0" indent="0">
              <a:buNone/>
            </a:pPr>
            <a:r>
              <a:rPr lang="en-US" dirty="0" smtClean="0"/>
              <a:t>3. You can change the test page in your ssh terminal:</a:t>
            </a:r>
          </a:p>
          <a:p>
            <a:pPr marL="0" lvl="0" indent="0"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var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/www/html/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index.html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9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55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now go through the steps required to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up various types of storage on our instance.</a:t>
            </a:r>
          </a:p>
          <a:p>
            <a:pPr lvl="1"/>
            <a:r>
              <a:rPr lang="en-US" dirty="0" smtClean="0"/>
              <a:t>Transfer data from and to your cloud storage and your local computer.</a:t>
            </a:r>
          </a:p>
        </p:txBody>
      </p:sp>
    </p:spTree>
    <p:extLst>
      <p:ext uri="{BB962C8B-B14F-4D97-AF65-F5344CB8AC3E}">
        <p14:creationId xmlns:p14="http://schemas.microsoft.com/office/powerpoint/2010/main" val="3958060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Brief storage </a:t>
            </a:r>
            <a:r>
              <a:rPr lang="en-US" dirty="0"/>
              <a:t>recap:</a:t>
            </a:r>
          </a:p>
          <a:p>
            <a:r>
              <a:rPr lang="en-US" b="1" dirty="0"/>
              <a:t>Object storage</a:t>
            </a:r>
            <a:r>
              <a:rPr lang="en-US" dirty="0"/>
              <a:t>:  Access to </a:t>
            </a:r>
            <a:r>
              <a:rPr lang="en-US" dirty="0" smtClean="0"/>
              <a:t>single files </a:t>
            </a:r>
            <a:r>
              <a:rPr lang="en-US" dirty="0"/>
              <a:t>via a simple web interface or </a:t>
            </a:r>
            <a:r>
              <a:rPr lang="en-US" dirty="0" smtClean="0"/>
              <a:t>client application.</a:t>
            </a:r>
            <a:endParaRPr lang="en-US" dirty="0"/>
          </a:p>
          <a:p>
            <a:r>
              <a:rPr lang="en-US" b="1" dirty="0"/>
              <a:t>Volume Storage </a:t>
            </a:r>
            <a:r>
              <a:rPr lang="en-US" dirty="0"/>
              <a:t>and </a:t>
            </a:r>
            <a:r>
              <a:rPr lang="en-US" b="1" dirty="0"/>
              <a:t>On-Instance (Ephemeral) Storage </a:t>
            </a:r>
            <a:r>
              <a:rPr lang="en-US" dirty="0"/>
              <a:t>are </a:t>
            </a:r>
            <a:r>
              <a:rPr lang="en-US" i="1" dirty="0"/>
              <a:t>directly attached </a:t>
            </a:r>
            <a:r>
              <a:rPr lang="en-US" dirty="0"/>
              <a:t>to your instance.</a:t>
            </a:r>
          </a:p>
          <a:p>
            <a:pPr lvl="1"/>
            <a:r>
              <a:rPr lang="en-US" dirty="0"/>
              <a:t>Ephemeral storage is tightly attached to your instance and is deleted when you terminate (delete) it. </a:t>
            </a:r>
          </a:p>
          <a:p>
            <a:pPr lvl="1"/>
            <a:r>
              <a:rPr lang="en-US" dirty="0"/>
              <a:t>Volume Storage can be attached and detached from your instance(s). </a:t>
            </a:r>
            <a:r>
              <a:rPr lang="en-US" dirty="0" smtClean="0"/>
              <a:t>Terminating </a:t>
            </a:r>
            <a:r>
              <a:rPr lang="en-US" dirty="0"/>
              <a:t>the </a:t>
            </a:r>
            <a:r>
              <a:rPr lang="en-US" dirty="0" smtClean="0"/>
              <a:t>instance does not affect the data.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9294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NeCTAR trial account only includes Object </a:t>
            </a:r>
            <a:r>
              <a:rPr lang="en-US" dirty="0"/>
              <a:t>S</a:t>
            </a:r>
            <a:r>
              <a:rPr lang="en-US" dirty="0" smtClean="0"/>
              <a:t>torage and Ephemeral </a:t>
            </a:r>
            <a:r>
              <a:rPr lang="en-US" dirty="0"/>
              <a:t>S</a:t>
            </a:r>
            <a:r>
              <a:rPr lang="en-US" dirty="0" smtClean="0"/>
              <a:t>torage. </a:t>
            </a:r>
          </a:p>
          <a:p>
            <a:r>
              <a:rPr lang="en-US" dirty="0" smtClean="0"/>
              <a:t>You will have to </a:t>
            </a:r>
            <a:r>
              <a:rPr lang="en-US" b="1" dirty="0" smtClean="0"/>
              <a:t>file an allocation request </a:t>
            </a:r>
            <a:r>
              <a:rPr lang="en-US" dirty="0" smtClean="0"/>
              <a:t>to get access to Volume storage.</a:t>
            </a:r>
          </a:p>
          <a:p>
            <a:r>
              <a:rPr lang="en-US" dirty="0"/>
              <a:t>If you are using the Trial Account:</a:t>
            </a:r>
          </a:p>
          <a:p>
            <a:pPr lvl="1"/>
            <a:r>
              <a:rPr lang="en-US" dirty="0" smtClean="0"/>
              <a:t>Exercises </a:t>
            </a:r>
            <a:r>
              <a:rPr lang="en-US" dirty="0"/>
              <a:t>for On-Instance storage already cover most configuration steps required for Volume Storage.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9849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On-Instance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45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On-Instance Storage appears as two hard disks:</a:t>
            </a:r>
          </a:p>
          <a:p>
            <a:pPr lvl="1"/>
            <a:r>
              <a:rPr lang="en-US" dirty="0" smtClean="0"/>
              <a:t>Primary disk, used for OS and home directory.</a:t>
            </a:r>
          </a:p>
          <a:p>
            <a:pPr lvl="1"/>
            <a:r>
              <a:rPr lang="en-US" dirty="0" smtClean="0"/>
              <a:t>Secondary disk:  intended for data storage.</a:t>
            </a:r>
          </a:p>
          <a:p>
            <a:r>
              <a:rPr lang="en-US" dirty="0" smtClean="0"/>
              <a:t>In the flavor “m1.small” the disks are 10GB (primary) and 30GB (secondary).</a:t>
            </a:r>
          </a:p>
          <a:p>
            <a:r>
              <a:rPr lang="en-US" dirty="0" smtClean="0"/>
              <a:t>To get access to the secondary disk, we will have to “mount” it first.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0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In the slides, commands to type in a terminal are written according to the following scheme</a:t>
            </a:r>
            <a:r>
              <a:rPr lang="en-US" dirty="0" smtClean="0"/>
              <a:t>:</a:t>
            </a:r>
          </a:p>
          <a:p>
            <a:pPr marL="0" lvl="0" indent="0">
              <a:buNone/>
            </a:pPr>
            <a:endParaRPr lang="en-US" dirty="0"/>
          </a:p>
          <a:p>
            <a:pPr marL="457200" lvl="2" indent="0">
              <a:buNone/>
            </a:pPr>
            <a:r>
              <a:rPr lang="en-US" sz="2400" i="1" dirty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sz="2400" i="1" dirty="0" err="1">
                <a:solidFill>
                  <a:srgbClr val="3127BF"/>
                </a:solidFill>
                <a:latin typeface="Consolas"/>
                <a:cs typeface="Consolas"/>
              </a:rPr>
              <a:t>theCommand</a:t>
            </a:r>
            <a:r>
              <a:rPr lang="en-US" sz="2400" i="1" dirty="0">
                <a:solidFill>
                  <a:srgbClr val="3127BF"/>
                </a:solidFill>
                <a:latin typeface="Consolas"/>
                <a:cs typeface="Consolas"/>
              </a:rPr>
              <a:t> argument1 argument2 …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</a:t>
            </a:r>
            <a:r>
              <a:rPr lang="en-US" dirty="0"/>
              <a:t>line starts with a </a:t>
            </a:r>
            <a:r>
              <a:rPr lang="en-US" b="1" dirty="0" smtClean="0">
                <a:solidFill>
                  <a:srgbClr val="000090"/>
                </a:solidFill>
              </a:rPr>
              <a:t>$</a:t>
            </a:r>
            <a:r>
              <a:rPr lang="en-US" dirty="0" smtClean="0">
                <a:solidFill>
                  <a:srgbClr val="000090"/>
                </a:solidFill>
              </a:rPr>
              <a:t>.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the command goes over several lines, it does </a:t>
            </a:r>
            <a:r>
              <a:rPr lang="en-US" i="1" dirty="0"/>
              <a:t>not</a:t>
            </a:r>
            <a:r>
              <a:rPr lang="en-US" dirty="0"/>
              <a:t> mean that you have to hit [Enter] to type </a:t>
            </a:r>
            <a:r>
              <a:rPr lang="en-US" dirty="0" smtClean="0"/>
              <a:t>the command in </a:t>
            </a:r>
            <a:r>
              <a:rPr lang="en-US" dirty="0"/>
              <a:t>several lines!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09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i="1" dirty="0" smtClean="0"/>
              <a:t>Mounting</a:t>
            </a:r>
            <a:r>
              <a:rPr lang="en-US" dirty="0" smtClean="0"/>
              <a:t> is a technique which essentially makes your hard drive accessible to you at a certain location (in a </a:t>
            </a:r>
            <a:r>
              <a:rPr lang="en-US" b="1" dirty="0" smtClean="0"/>
              <a:t>folder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Usually, the secondary disk is available on your </a:t>
            </a:r>
            <a:r>
              <a:rPr lang="en-US" i="1" dirty="0" smtClean="0"/>
              <a:t>device path “/</a:t>
            </a:r>
            <a:r>
              <a:rPr lang="en-US" i="1" dirty="0" err="1" smtClean="0"/>
              <a:t>dev</a:t>
            </a:r>
            <a:r>
              <a:rPr lang="en-US" i="1" dirty="0" smtClean="0"/>
              <a:t>/</a:t>
            </a:r>
            <a:r>
              <a:rPr lang="en-US" i="1" dirty="0" err="1" smtClean="0"/>
              <a:t>vdb</a:t>
            </a:r>
            <a:r>
              <a:rPr lang="en-US" i="1" dirty="0" smtClean="0"/>
              <a:t>”</a:t>
            </a:r>
            <a:r>
              <a:rPr lang="en-US" dirty="0" smtClean="0"/>
              <a:t>—files and folders are not directly accessible there.</a:t>
            </a:r>
          </a:p>
          <a:p>
            <a:r>
              <a:rPr lang="en-US" dirty="0" smtClean="0"/>
              <a:t>We have to </a:t>
            </a:r>
            <a:r>
              <a:rPr lang="en-US" i="1" dirty="0" smtClean="0"/>
              <a:t>“mount”</a:t>
            </a:r>
            <a:r>
              <a:rPr lang="en-US" dirty="0" smtClean="0"/>
              <a:t> </a:t>
            </a:r>
            <a:r>
              <a:rPr lang="en-US" i="1" dirty="0" smtClean="0"/>
              <a:t>/</a:t>
            </a:r>
            <a:r>
              <a:rPr lang="en-US" i="1" dirty="0" err="1" smtClean="0"/>
              <a:t>dev</a:t>
            </a:r>
            <a:r>
              <a:rPr lang="en-US" i="1" dirty="0" smtClean="0"/>
              <a:t>/</a:t>
            </a:r>
            <a:r>
              <a:rPr lang="en-US" i="1" dirty="0" err="1" smtClean="0"/>
              <a:t>vdb</a:t>
            </a:r>
            <a:r>
              <a:rPr lang="en-US" dirty="0" smtClean="0"/>
              <a:t> to a </a:t>
            </a:r>
            <a:r>
              <a:rPr lang="en-US" i="1" dirty="0" smtClean="0"/>
              <a:t>folder</a:t>
            </a:r>
            <a:r>
              <a:rPr lang="en-US" dirty="0" smtClean="0"/>
              <a:t> on our instance.</a:t>
            </a:r>
          </a:p>
          <a:p>
            <a:r>
              <a:rPr lang="en-US" dirty="0" smtClean="0"/>
              <a:t>On the Ubuntu Image used in this tutorial, </a:t>
            </a:r>
            <a:r>
              <a:rPr lang="en-US" i="1" dirty="0" smtClean="0"/>
              <a:t>/</a:t>
            </a:r>
            <a:r>
              <a:rPr lang="en-US" i="1" dirty="0" err="1" smtClean="0"/>
              <a:t>dev</a:t>
            </a:r>
            <a:r>
              <a:rPr lang="en-US" i="1" dirty="0" smtClean="0"/>
              <a:t>/</a:t>
            </a:r>
            <a:r>
              <a:rPr lang="en-US" i="1" dirty="0" err="1" smtClean="0"/>
              <a:t>vdb</a:t>
            </a:r>
            <a:r>
              <a:rPr lang="en-US" dirty="0" smtClean="0"/>
              <a:t> is </a:t>
            </a:r>
            <a:r>
              <a:rPr lang="en-US" i="1" dirty="0" smtClean="0"/>
              <a:t>auto-mounted</a:t>
            </a:r>
            <a:r>
              <a:rPr lang="en-US" dirty="0" smtClean="0"/>
              <a:t> on the folder </a:t>
            </a:r>
            <a:r>
              <a:rPr lang="en-US" i="1" dirty="0" smtClean="0"/>
              <a:t>/</a:t>
            </a:r>
            <a:r>
              <a:rPr lang="en-US" i="1" dirty="0" err="1" smtClean="0"/>
              <a:t>mnt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will undo this and do </a:t>
            </a:r>
            <a:r>
              <a:rPr lang="en-US" i="1" dirty="0" smtClean="0"/>
              <a:t>all</a:t>
            </a:r>
            <a:r>
              <a:rPr lang="en-US" dirty="0" smtClean="0"/>
              <a:t> steps required to set up the disk.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62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spcBef>
                <a:spcPts val="576"/>
              </a:spcBef>
              <a:buNone/>
            </a:pPr>
            <a:r>
              <a:rPr lang="en-US" b="1" u="sng" dirty="0" smtClean="0"/>
              <a:t>Exercise 15:</a:t>
            </a:r>
          </a:p>
          <a:p>
            <a:pPr>
              <a:spcBef>
                <a:spcPts val="576"/>
              </a:spcBef>
            </a:pPr>
            <a:r>
              <a:rPr lang="en-US" b="1" dirty="0" smtClean="0"/>
              <a:t>Prep</a:t>
            </a:r>
            <a:r>
              <a:rPr lang="en-US" dirty="0" smtClean="0"/>
              <a:t>: Check </a:t>
            </a:r>
            <a:r>
              <a:rPr lang="en-US" dirty="0" err="1" smtClean="0"/>
              <a:t>mountpoint</a:t>
            </a:r>
            <a:r>
              <a:rPr lang="en-US" dirty="0" smtClean="0"/>
              <a:t> and size of the disk. </a:t>
            </a:r>
            <a:r>
              <a:rPr lang="en-US" i="1" dirty="0" err="1" smtClean="0"/>
              <a:t>Unmount</a:t>
            </a:r>
            <a:r>
              <a:rPr lang="en-US" dirty="0" smtClean="0"/>
              <a:t> the disk.</a:t>
            </a:r>
          </a:p>
          <a:p>
            <a:pPr marL="228600" lvl="1" indent="0">
              <a:spcBef>
                <a:spcPts val="576"/>
              </a:spcBef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lsblk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–l</a:t>
            </a:r>
          </a:p>
          <a:p>
            <a:pPr marL="228600" lvl="1" indent="0">
              <a:spcBef>
                <a:spcPts val="576"/>
              </a:spcBef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umount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mnt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>
              <a:spcBef>
                <a:spcPts val="576"/>
              </a:spcBef>
            </a:pPr>
            <a:r>
              <a:rPr lang="en-US" b="1" dirty="0" smtClean="0"/>
              <a:t>Step 1</a:t>
            </a:r>
            <a:r>
              <a:rPr lang="en-US" dirty="0" smtClean="0"/>
              <a:t>: Format your drive. List the </a:t>
            </a:r>
            <a:r>
              <a:rPr lang="en-US" dirty="0" err="1" smtClean="0"/>
              <a:t>filesystem</a:t>
            </a:r>
            <a:r>
              <a:rPr lang="en-US" dirty="0" smtClean="0"/>
              <a:t> of your drive and change it to </a:t>
            </a:r>
            <a:r>
              <a:rPr lang="en-US" i="1" dirty="0" smtClean="0"/>
              <a:t>ext4</a:t>
            </a:r>
            <a:r>
              <a:rPr lang="en-US" dirty="0" smtClean="0"/>
              <a:t>:</a:t>
            </a:r>
          </a:p>
          <a:p>
            <a:pPr marL="228600" lvl="1" indent="0">
              <a:spcBef>
                <a:spcPts val="576"/>
              </a:spcBef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lsblk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–f</a:t>
            </a:r>
          </a:p>
          <a:p>
            <a:pPr marL="228600" lvl="1" indent="0">
              <a:spcBef>
                <a:spcPts val="576"/>
              </a:spcBef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mkfs.ext4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dev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vdb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>
              <a:spcBef>
                <a:spcPts val="576"/>
              </a:spcBef>
            </a:pPr>
            <a:r>
              <a:rPr lang="en-US" b="1" dirty="0" smtClean="0"/>
              <a:t>Step 2</a:t>
            </a:r>
            <a:r>
              <a:rPr lang="en-US" dirty="0" smtClean="0"/>
              <a:t>: Mount the drive in a folder </a:t>
            </a:r>
            <a:r>
              <a:rPr lang="en-US" i="1" dirty="0" smtClean="0"/>
              <a:t>/data</a:t>
            </a:r>
            <a:r>
              <a:rPr lang="en-US" dirty="0" smtClean="0"/>
              <a:t> and list the contents:</a:t>
            </a:r>
          </a:p>
          <a:p>
            <a:pPr marL="228600" lvl="1" indent="0">
              <a:spcBef>
                <a:spcPts val="576"/>
              </a:spcBef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mkdir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</a:t>
            </a:r>
          </a:p>
          <a:p>
            <a:pPr marL="228600" lvl="1" indent="0">
              <a:spcBef>
                <a:spcPts val="576"/>
              </a:spcBef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mount 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dev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vdb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</a:t>
            </a:r>
          </a:p>
          <a:p>
            <a:pPr marL="228600" lvl="1" indent="0">
              <a:spcBef>
                <a:spcPts val="576"/>
              </a:spcBef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ls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</a:t>
            </a:r>
          </a:p>
          <a:p>
            <a:pPr lvl="1">
              <a:spcBef>
                <a:spcPts val="576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8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On-Instance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Exercise 15 (continued):</a:t>
            </a:r>
          </a:p>
          <a:p>
            <a:pPr>
              <a:spcBef>
                <a:spcPts val="576"/>
              </a:spcBef>
            </a:pPr>
            <a:r>
              <a:rPr lang="en-US" b="1" dirty="0" smtClean="0"/>
              <a:t>Step 3: </a:t>
            </a:r>
            <a:r>
              <a:rPr lang="en-US" dirty="0" smtClean="0"/>
              <a:t>Add write permissions.</a:t>
            </a:r>
          </a:p>
          <a:p>
            <a:pPr lvl="1">
              <a:spcBef>
                <a:spcPts val="576"/>
              </a:spcBef>
            </a:pPr>
            <a:r>
              <a:rPr lang="en-US" dirty="0" smtClean="0"/>
              <a:t>Try to create and edit a new text file. You cannot save it!</a:t>
            </a:r>
          </a:p>
          <a:p>
            <a:pPr marL="457200" lvl="2" indent="0">
              <a:spcBef>
                <a:spcPts val="576"/>
              </a:spcBef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/data/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newFile.txt</a:t>
            </a:r>
            <a:endParaRPr lang="en-US" i="1" dirty="0" smtClean="0">
              <a:solidFill>
                <a:srgbClr val="3127BF"/>
              </a:solidFill>
              <a:latin typeface="Consolas"/>
              <a:cs typeface="Consolas"/>
            </a:endParaRPr>
          </a:p>
          <a:p>
            <a:pPr lvl="1">
              <a:spcBef>
                <a:spcPts val="576"/>
              </a:spcBef>
            </a:pPr>
            <a:r>
              <a:rPr lang="en-US" dirty="0" smtClean="0"/>
              <a:t>Change the owner of the disk mounted on </a:t>
            </a:r>
            <a:r>
              <a:rPr lang="en-US" i="1" dirty="0" smtClean="0"/>
              <a:t>/data</a:t>
            </a:r>
            <a:r>
              <a:rPr lang="en-US" dirty="0" smtClean="0"/>
              <a:t> to your user ubuntu. Then, try to </a:t>
            </a:r>
            <a:r>
              <a:rPr lang="en-US" dirty="0"/>
              <a:t>c</a:t>
            </a:r>
            <a:r>
              <a:rPr lang="en-US" dirty="0" smtClean="0"/>
              <a:t>reate the text file again.</a:t>
            </a:r>
          </a:p>
          <a:p>
            <a:pPr marL="457200" lvl="2" indent="0">
              <a:spcBef>
                <a:spcPts val="576"/>
              </a:spcBef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 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>
                <a:solidFill>
                  <a:srgbClr val="3127BF"/>
                </a:solidFill>
                <a:latin typeface="Consolas"/>
                <a:cs typeface="Consolas"/>
              </a:rPr>
              <a:t>chown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 ubuntu /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data</a:t>
            </a:r>
          </a:p>
          <a:p>
            <a:pPr>
              <a:spcBef>
                <a:spcPts val="576"/>
              </a:spcBef>
            </a:pPr>
            <a:r>
              <a:rPr lang="en-US" b="1" dirty="0" smtClean="0"/>
              <a:t>Step 4 (optional): </a:t>
            </a:r>
            <a:r>
              <a:rPr lang="en-US" dirty="0" smtClean="0"/>
              <a:t>Configure auto mounting.</a:t>
            </a:r>
          </a:p>
          <a:p>
            <a:pPr marL="228600" lvl="1" indent="0">
              <a:spcBef>
                <a:spcPts val="576"/>
              </a:spcBef>
              <a:buNone/>
            </a:pP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	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	$ 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sudo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 err="1">
                <a:solidFill>
                  <a:srgbClr val="3127BF"/>
                </a:solidFill>
                <a:latin typeface="Consolas"/>
                <a:cs typeface="Consolas"/>
              </a:rPr>
              <a:t>nano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 /</a:t>
            </a:r>
            <a:r>
              <a:rPr lang="en-US" i="1" dirty="0" err="1">
                <a:solidFill>
                  <a:srgbClr val="3127BF"/>
                </a:solidFill>
                <a:latin typeface="Consolas"/>
                <a:cs typeface="Consolas"/>
              </a:rPr>
              <a:t>etc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/</a:t>
            </a:r>
            <a:r>
              <a:rPr lang="en-US" i="1" dirty="0" err="1" smtClean="0">
                <a:solidFill>
                  <a:srgbClr val="3127BF"/>
                </a:solidFill>
                <a:latin typeface="Consolas"/>
                <a:cs typeface="Consolas"/>
              </a:rPr>
              <a:t>fstab</a:t>
            </a:r>
            <a:endParaRPr lang="en-US" i="1" dirty="0">
              <a:solidFill>
                <a:srgbClr val="3127BF"/>
              </a:solidFill>
              <a:latin typeface="Consolas"/>
              <a:cs typeface="Consolas"/>
            </a:endParaRPr>
          </a:p>
          <a:p>
            <a:pPr marL="228600" lvl="1" indent="0">
              <a:spcBef>
                <a:spcPts val="576"/>
              </a:spcBef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</a:t>
            </a:r>
            <a:r>
              <a:rPr lang="en-US" i="1" dirty="0">
                <a:solidFill>
                  <a:srgbClr val="3127BF"/>
                </a:solidFill>
                <a:latin typeface="Consolas"/>
                <a:cs typeface="Consolas"/>
              </a:rPr>
              <a:t>	</a:t>
            </a: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	</a:t>
            </a:r>
            <a:r>
              <a:rPr lang="en-US" dirty="0" smtClean="0"/>
              <a:t>Change </a:t>
            </a:r>
            <a:r>
              <a:rPr lang="en-US" i="1" dirty="0" smtClean="0"/>
              <a:t>/</a:t>
            </a:r>
            <a:r>
              <a:rPr lang="en-US" i="1" dirty="0" err="1" smtClean="0"/>
              <a:t>mnt</a:t>
            </a:r>
            <a:r>
              <a:rPr lang="en-US" dirty="0" smtClean="0"/>
              <a:t> to </a:t>
            </a:r>
            <a:r>
              <a:rPr lang="en-US" i="1" dirty="0" smtClean="0"/>
              <a:t>/data</a:t>
            </a:r>
            <a:r>
              <a:rPr lang="en-US" dirty="0" smtClean="0"/>
              <a:t> or add this line:</a:t>
            </a:r>
          </a:p>
          <a:p>
            <a:pPr marL="228600" lvl="1" indent="0">
              <a:spcBef>
                <a:spcPts val="576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i="1" dirty="0" smtClean="0">
                <a:solidFill>
                  <a:srgbClr val="008000"/>
                </a:solidFill>
              </a:rPr>
              <a:t>/</a:t>
            </a:r>
            <a:r>
              <a:rPr lang="en-US" b="1" i="1" dirty="0" err="1">
                <a:solidFill>
                  <a:srgbClr val="008000"/>
                </a:solidFill>
              </a:rPr>
              <a:t>dev</a:t>
            </a:r>
            <a:r>
              <a:rPr lang="en-US" b="1" i="1" dirty="0">
                <a:solidFill>
                  <a:srgbClr val="008000"/>
                </a:solidFill>
              </a:rPr>
              <a:t>/</a:t>
            </a:r>
            <a:r>
              <a:rPr lang="en-US" b="1" i="1" dirty="0" err="1" smtClean="0">
                <a:solidFill>
                  <a:srgbClr val="008000"/>
                </a:solidFill>
              </a:rPr>
              <a:t>vdb</a:t>
            </a:r>
            <a:r>
              <a:rPr lang="en-US" b="1" i="1" dirty="0" smtClean="0">
                <a:solidFill>
                  <a:srgbClr val="008000"/>
                </a:solidFill>
              </a:rPr>
              <a:t>  </a:t>
            </a:r>
            <a:r>
              <a:rPr lang="en-US" b="1" i="1" dirty="0">
                <a:solidFill>
                  <a:srgbClr val="008000"/>
                </a:solidFill>
              </a:rPr>
              <a:t>/data </a:t>
            </a:r>
            <a:r>
              <a:rPr lang="en-US" b="1" i="1" dirty="0" smtClean="0">
                <a:solidFill>
                  <a:srgbClr val="008000"/>
                </a:solidFill>
              </a:rPr>
              <a:t> auto  </a:t>
            </a:r>
            <a:r>
              <a:rPr lang="en-US" b="1" i="1" dirty="0" err="1" smtClean="0">
                <a:solidFill>
                  <a:srgbClr val="008000"/>
                </a:solidFill>
              </a:rPr>
              <a:t>defaults</a:t>
            </a:r>
            <a:r>
              <a:rPr lang="en-US" b="1" i="1" dirty="0" err="1">
                <a:solidFill>
                  <a:srgbClr val="008000"/>
                </a:solidFill>
              </a:rPr>
              <a:t>,nobootwait</a:t>
            </a:r>
            <a:r>
              <a:rPr lang="en-US" b="1" i="1" dirty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rgbClr val="008000"/>
                </a:solidFill>
              </a:rPr>
              <a:t> 0  2</a:t>
            </a:r>
            <a:endParaRPr lang="en-US" b="1" i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67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Object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58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connect to your object store with a variety of clients, as long as they support </a:t>
            </a:r>
            <a:r>
              <a:rPr lang="en-US" b="1" dirty="0"/>
              <a:t>OpenStack Swift </a:t>
            </a:r>
            <a:r>
              <a:rPr lang="en-US" dirty="0"/>
              <a:t>or </a:t>
            </a:r>
            <a:r>
              <a:rPr lang="en-US" b="1" dirty="0"/>
              <a:t>Amazon S3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We will access the Object Store via the </a:t>
            </a:r>
            <a:r>
              <a:rPr lang="en-US" i="1" dirty="0"/>
              <a:t>Dashboard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On-Line Documentation </a:t>
            </a:r>
            <a:r>
              <a:rPr lang="en-US" dirty="0" smtClean="0"/>
              <a:t>offers instructions for accessing the Object Store using other clients .</a:t>
            </a:r>
          </a:p>
        </p:txBody>
      </p:sp>
    </p:spTree>
    <p:extLst>
      <p:ext uri="{BB962C8B-B14F-4D97-AF65-F5344CB8AC3E}">
        <p14:creationId xmlns:p14="http://schemas.microsoft.com/office/powerpoint/2010/main" val="2296336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Exercise 16: </a:t>
            </a:r>
            <a:r>
              <a:rPr lang="en-US" b="1" dirty="0" smtClean="0"/>
              <a:t> </a:t>
            </a:r>
            <a:r>
              <a:rPr lang="en-US" dirty="0" smtClean="0"/>
              <a:t>Access the Object Store via the Dashboard.</a:t>
            </a:r>
          </a:p>
          <a:p>
            <a:pPr marL="0" indent="0">
              <a:buNone/>
            </a:pPr>
            <a:r>
              <a:rPr lang="en-US" dirty="0" smtClean="0"/>
              <a:t>Follow instructions in the </a:t>
            </a:r>
            <a:r>
              <a:rPr lang="en-US" b="1" dirty="0" smtClean="0"/>
              <a:t>On-Line Documentation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Prep</a:t>
            </a:r>
            <a:r>
              <a:rPr lang="en-US" dirty="0" smtClean="0"/>
              <a:t>: Create a text file “</a:t>
            </a:r>
            <a:r>
              <a:rPr lang="en-US" i="1" dirty="0" err="1" smtClean="0"/>
              <a:t>SampleObject.txt</a:t>
            </a:r>
            <a:r>
              <a:rPr lang="en-US" i="1" dirty="0" smtClean="0"/>
              <a:t>”,</a:t>
            </a:r>
            <a:r>
              <a:rPr lang="en-US" dirty="0" smtClean="0"/>
              <a:t>  write some text into it, and save it on your Desktop.</a:t>
            </a:r>
          </a:p>
          <a:p>
            <a:r>
              <a:rPr lang="en-US" b="1" dirty="0" smtClean="0"/>
              <a:t>Step 1</a:t>
            </a:r>
            <a:r>
              <a:rPr lang="en-US" dirty="0" smtClean="0"/>
              <a:t>: Create a container named “</a:t>
            </a:r>
            <a:r>
              <a:rPr lang="en-US" i="1" dirty="0" err="1" smtClean="0"/>
              <a:t>MyObjectContainer</a:t>
            </a:r>
            <a:r>
              <a:rPr lang="en-US" i="1" dirty="0" smtClean="0"/>
              <a:t>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Dashboard </a:t>
            </a:r>
            <a:r>
              <a:rPr lang="en-US" dirty="0" smtClean="0">
                <a:sym typeface="Wingdings"/>
              </a:rPr>
              <a:t> Object Store  Containers: Create container</a:t>
            </a:r>
          </a:p>
          <a:p>
            <a:r>
              <a:rPr lang="en-US" b="1" dirty="0" smtClean="0">
                <a:sym typeface="Wingdings"/>
              </a:rPr>
              <a:t>Step 2</a:t>
            </a:r>
            <a:r>
              <a:rPr lang="en-US" dirty="0" smtClean="0">
                <a:sym typeface="Wingdings"/>
              </a:rPr>
              <a:t>: Upload a file.</a:t>
            </a:r>
          </a:p>
          <a:p>
            <a:pPr lvl="1"/>
            <a:r>
              <a:rPr lang="en-US" dirty="0" smtClean="0">
                <a:sym typeface="Wingdings"/>
              </a:rPr>
              <a:t>Click </a:t>
            </a:r>
            <a:r>
              <a:rPr lang="en-US" b="1" dirty="0" smtClean="0">
                <a:sym typeface="Wingdings"/>
              </a:rPr>
              <a:t>[Upload Object] </a:t>
            </a:r>
            <a:r>
              <a:rPr lang="en-US" dirty="0" smtClean="0">
                <a:sym typeface="Wingdings"/>
              </a:rPr>
              <a:t>on right-hand side of your container.</a:t>
            </a:r>
          </a:p>
          <a:p>
            <a:pPr lvl="1"/>
            <a:r>
              <a:rPr lang="en-US" dirty="0" smtClean="0">
                <a:sym typeface="Wingdings"/>
              </a:rPr>
              <a:t>Upload </a:t>
            </a:r>
            <a:r>
              <a:rPr lang="en-US" i="1" dirty="0" err="1" smtClean="0">
                <a:sym typeface="Wingdings"/>
              </a:rPr>
              <a:t>SampleObject.txt</a:t>
            </a:r>
            <a:r>
              <a:rPr lang="en-US" i="1" dirty="0" smtClean="0">
                <a:sym typeface="Wingdings"/>
              </a:rPr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32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Volume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9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Volume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Access Volume storage from your instance.</a:t>
            </a:r>
          </a:p>
          <a:p>
            <a:r>
              <a:rPr lang="en-US" dirty="0" smtClean="0"/>
              <a:t>Create a Volume.</a:t>
            </a:r>
          </a:p>
          <a:p>
            <a:r>
              <a:rPr lang="en-US" dirty="0" smtClean="0"/>
              <a:t>Attach the Volume to the instance.</a:t>
            </a:r>
          </a:p>
          <a:p>
            <a:r>
              <a:rPr lang="en-US" dirty="0" smtClean="0"/>
              <a:t>Prepare the Volume for use within your instance.</a:t>
            </a:r>
          </a:p>
        </p:txBody>
      </p:sp>
    </p:spTree>
    <p:extLst>
      <p:ext uri="{BB962C8B-B14F-4D97-AF65-F5344CB8AC3E}">
        <p14:creationId xmlns:p14="http://schemas.microsoft.com/office/powerpoint/2010/main" val="3206220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Volume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/>
              <a:t>Exercise 17: </a:t>
            </a:r>
            <a:r>
              <a:rPr lang="en-US" b="1" dirty="0" smtClean="0"/>
              <a:t> </a:t>
            </a:r>
            <a:r>
              <a:rPr lang="en-US" dirty="0" smtClean="0"/>
              <a:t>Create and access a Volume.</a:t>
            </a:r>
          </a:p>
          <a:p>
            <a:pPr marL="0" indent="0">
              <a:buNone/>
            </a:pPr>
            <a:r>
              <a:rPr lang="en-US" dirty="0" smtClean="0"/>
              <a:t>Follow instructions in the On-Line Documentation.</a:t>
            </a:r>
          </a:p>
          <a:p>
            <a:r>
              <a:rPr lang="en-US" b="1" dirty="0" smtClean="0"/>
              <a:t>Step 1: </a:t>
            </a:r>
            <a:r>
              <a:rPr lang="en-US" dirty="0" smtClean="0"/>
              <a:t>Create a Volume in </a:t>
            </a:r>
            <a:r>
              <a:rPr lang="en-US" b="1" dirty="0" smtClean="0"/>
              <a:t>your availability zone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Step 2:  </a:t>
            </a:r>
            <a:r>
              <a:rPr lang="en-US" dirty="0" smtClean="0"/>
              <a:t>Attach the Volume to your instance.</a:t>
            </a:r>
          </a:p>
          <a:p>
            <a:r>
              <a:rPr lang="en-US" b="1" dirty="0" smtClean="0"/>
              <a:t>Step 3:  </a:t>
            </a:r>
            <a:r>
              <a:rPr lang="en-US" dirty="0" smtClean="0"/>
              <a:t>Preparing your Volume for use.</a:t>
            </a:r>
          </a:p>
          <a:p>
            <a:pPr lvl="1"/>
            <a:r>
              <a:rPr lang="en-US" i="1" dirty="0" smtClean="0"/>
              <a:t>Format</a:t>
            </a:r>
            <a:r>
              <a:rPr lang="en-US" dirty="0" smtClean="0"/>
              <a:t> and </a:t>
            </a:r>
            <a:r>
              <a:rPr lang="en-US" i="1" dirty="0" smtClean="0"/>
              <a:t>mount</a:t>
            </a:r>
            <a:r>
              <a:rPr lang="en-US" dirty="0" smtClean="0"/>
              <a:t> the Volume.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steps as for On-Instance Storage!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79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files across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7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Preparation: Use of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On </a:t>
            </a:r>
            <a:r>
              <a:rPr lang="en-US" b="1" u="sng" dirty="0" smtClean="0">
                <a:sym typeface="Helvetica"/>
              </a:rPr>
              <a:t>Windows</a:t>
            </a:r>
            <a:r>
              <a:rPr lang="en-US" dirty="0" smtClean="0"/>
              <a:t>, you will use two terminals: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PuTTY</a:t>
            </a:r>
            <a:r>
              <a:rPr lang="en-US" dirty="0" smtClean="0"/>
              <a:t> terminal to connect to the instance. This Terminal will be referred to as the </a:t>
            </a:r>
            <a:r>
              <a:rPr lang="en-US" b="1" dirty="0" smtClean="0">
                <a:sym typeface="Helvetica"/>
              </a:rPr>
              <a:t>“ssh terminal”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ym typeface="Helvetica"/>
              </a:rPr>
              <a:t>Windows command line</a:t>
            </a:r>
            <a:r>
              <a:rPr lang="en-US" b="1" dirty="0" smtClean="0"/>
              <a:t> </a:t>
            </a:r>
            <a:r>
              <a:rPr lang="en-US" dirty="0" smtClean="0"/>
              <a:t>on your computer. This Terminal will be referred to as your </a:t>
            </a:r>
            <a:r>
              <a:rPr lang="en-US" b="1" dirty="0" smtClean="0">
                <a:sym typeface="Helvetica"/>
              </a:rPr>
              <a:t>“local Terminal”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On </a:t>
            </a:r>
            <a:r>
              <a:rPr lang="en-US" b="1" u="sng" dirty="0" smtClean="0">
                <a:sym typeface="Helvetica"/>
              </a:rPr>
              <a:t>Mac and Linux</a:t>
            </a:r>
            <a:r>
              <a:rPr lang="en-US" dirty="0" smtClean="0"/>
              <a:t>, there are built-in terminals: </a:t>
            </a:r>
          </a:p>
          <a:p>
            <a:pPr lvl="1"/>
            <a:r>
              <a:rPr lang="en-US" dirty="0" smtClean="0"/>
              <a:t>Mac: search “Terminal” in the Spotlight Search.</a:t>
            </a:r>
          </a:p>
          <a:p>
            <a:pPr lvl="1"/>
            <a:r>
              <a:rPr lang="en-US" dirty="0" smtClean="0"/>
              <a:t>Linux: search “Terminal” or Right-click on Desktop.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5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Copying files across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access files on your ephemeral or volume storage from your local office computer. Either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Using a SFTP client, or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 smtClean="0"/>
              <a:t>On the command line, using a secure copy command.</a:t>
            </a:r>
          </a:p>
          <a:p>
            <a:r>
              <a:rPr lang="en-US" dirty="0" smtClean="0"/>
              <a:t>In this course, we will only do Option 1. The On-Line Documentation provides instructions on how to use the command line.</a:t>
            </a:r>
          </a:p>
        </p:txBody>
      </p:sp>
    </p:spTree>
    <p:extLst>
      <p:ext uri="{BB962C8B-B14F-4D97-AF65-F5344CB8AC3E}">
        <p14:creationId xmlns:p14="http://schemas.microsoft.com/office/powerpoint/2010/main" val="149514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files across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8475" y="1106249"/>
            <a:ext cx="7556313" cy="3796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Result of the next exercise: Drag &amp; Drop files across</a:t>
            </a:r>
            <a:endParaRPr lang="en-US" dirty="0"/>
          </a:p>
        </p:txBody>
      </p:sp>
      <p:pic>
        <p:nvPicPr>
          <p:cNvPr id="14" name="Picture 13" descr="scrFileZillaSiteManag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594588"/>
            <a:ext cx="5422900" cy="30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files across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Exercise 18:  </a:t>
            </a:r>
          </a:p>
          <a:p>
            <a:pPr marL="0" indent="0">
              <a:spcBef>
                <a:spcPts val="576"/>
              </a:spcBef>
              <a:buNone/>
            </a:pPr>
            <a:r>
              <a:rPr lang="en-US" dirty="0" smtClean="0"/>
              <a:t>Install and use the FileZilla FTP client to transfer files between your local computer and your instance.</a:t>
            </a:r>
          </a:p>
          <a:p>
            <a:pPr>
              <a:spcBef>
                <a:spcPts val="576"/>
              </a:spcBef>
            </a:pPr>
            <a:r>
              <a:rPr lang="en-US" b="1" dirty="0" smtClean="0"/>
              <a:t>Step 1</a:t>
            </a:r>
            <a:r>
              <a:rPr lang="en-US" dirty="0" smtClean="0"/>
              <a:t>: Install FileZilla.</a:t>
            </a:r>
          </a:p>
          <a:p>
            <a:pPr>
              <a:spcBef>
                <a:spcPts val="576"/>
              </a:spcBef>
            </a:pPr>
            <a:r>
              <a:rPr lang="en-US" b="1" dirty="0" smtClean="0"/>
              <a:t>Step 2:  </a:t>
            </a:r>
            <a:r>
              <a:rPr lang="en-US" dirty="0" smtClean="0"/>
              <a:t>Enable your SSH Agent</a:t>
            </a:r>
          </a:p>
          <a:p>
            <a:pPr lvl="1">
              <a:spcBef>
                <a:spcPts val="576"/>
              </a:spcBef>
            </a:pPr>
            <a:r>
              <a:rPr lang="en-US" i="1" dirty="0" smtClean="0"/>
              <a:t>Windows</a:t>
            </a:r>
            <a:r>
              <a:rPr lang="en-US" dirty="0" smtClean="0"/>
              <a:t>: Download, install &amp; configure the PuTTY tool </a:t>
            </a:r>
            <a:r>
              <a:rPr lang="en-US" i="1" dirty="0" smtClean="0"/>
              <a:t>Pageant</a:t>
            </a:r>
            <a:r>
              <a:rPr lang="en-US" dirty="0" smtClean="0"/>
              <a:t>.</a:t>
            </a:r>
          </a:p>
          <a:p>
            <a:pPr lvl="1">
              <a:spcBef>
                <a:spcPts val="576"/>
              </a:spcBef>
            </a:pPr>
            <a:r>
              <a:rPr lang="en-US" i="1" dirty="0" smtClean="0"/>
              <a:t>Linux / Mac OSX</a:t>
            </a:r>
            <a:r>
              <a:rPr lang="en-US" dirty="0" smtClean="0"/>
              <a:t>: In a local terminal:</a:t>
            </a:r>
            <a:endParaRPr lang="en-US" dirty="0"/>
          </a:p>
          <a:p>
            <a:pPr marL="457200" lvl="2" indent="0">
              <a:spcBef>
                <a:spcPts val="576"/>
              </a:spcBef>
              <a:buNone/>
            </a:pPr>
            <a:r>
              <a:rPr lang="en-US" i="1" dirty="0" smtClean="0">
                <a:solidFill>
                  <a:srgbClr val="3127BF"/>
                </a:solidFill>
                <a:latin typeface="Consolas"/>
                <a:cs typeface="Consolas"/>
              </a:rPr>
              <a:t>  </a:t>
            </a:r>
            <a:r>
              <a:rPr lang="en-US" sz="2100" i="1" dirty="0" smtClean="0">
                <a:solidFill>
                  <a:srgbClr val="3127BF"/>
                </a:solidFill>
                <a:latin typeface="Consolas"/>
                <a:cs typeface="Consolas"/>
              </a:rPr>
              <a:t>$ </a:t>
            </a:r>
            <a:r>
              <a:rPr lang="en-US" sz="2100" i="1" dirty="0">
                <a:solidFill>
                  <a:srgbClr val="3127BF"/>
                </a:solidFill>
                <a:latin typeface="Consolas"/>
                <a:cs typeface="Consolas"/>
              </a:rPr>
              <a:t>ssh-add ~/.ssh/</a:t>
            </a:r>
            <a:r>
              <a:rPr lang="en-US" sz="2100" i="1" dirty="0" err="1" smtClean="0">
                <a:solidFill>
                  <a:srgbClr val="3127BF"/>
                </a:solidFill>
                <a:latin typeface="Consolas"/>
                <a:cs typeface="Consolas"/>
              </a:rPr>
              <a:t>Nectar_Key</a:t>
            </a:r>
            <a:endParaRPr lang="en-US" sz="2100" dirty="0" smtClean="0"/>
          </a:p>
          <a:p>
            <a:pPr>
              <a:spcBef>
                <a:spcPts val="576"/>
              </a:spcBef>
            </a:pPr>
            <a:r>
              <a:rPr lang="en-US" b="1" dirty="0" smtClean="0"/>
              <a:t>Step 3</a:t>
            </a:r>
            <a:r>
              <a:rPr lang="en-US" dirty="0" smtClean="0"/>
              <a:t>: Configure your site in FileZilla</a:t>
            </a:r>
          </a:p>
          <a:p>
            <a:pPr lvl="1">
              <a:spcBef>
                <a:spcPts val="576"/>
              </a:spcBef>
            </a:pPr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Site Manager</a:t>
            </a:r>
          </a:p>
          <a:p>
            <a:pPr lvl="1">
              <a:spcBef>
                <a:spcPts val="576"/>
              </a:spcBef>
            </a:pPr>
            <a:r>
              <a:rPr lang="en-US" b="1" dirty="0" smtClean="0">
                <a:sym typeface="Wingdings"/>
              </a:rPr>
              <a:t>Host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sym typeface="Wingdings"/>
              </a:rPr>
              <a:t>Your IP;  </a:t>
            </a:r>
            <a:r>
              <a:rPr lang="en-US" b="1" dirty="0" smtClean="0">
                <a:sym typeface="Wingdings"/>
              </a:rPr>
              <a:t>Port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sym typeface="Wingdings"/>
              </a:rPr>
              <a:t>22</a:t>
            </a:r>
            <a:r>
              <a:rPr lang="en-US" dirty="0" smtClean="0">
                <a:sym typeface="Wingdings"/>
              </a:rPr>
              <a:t>; </a:t>
            </a:r>
            <a:r>
              <a:rPr lang="en-US" b="1" dirty="0" smtClean="0"/>
              <a:t>Protocol</a:t>
            </a:r>
            <a:r>
              <a:rPr lang="en-US" dirty="0"/>
              <a:t>: </a:t>
            </a:r>
            <a:r>
              <a:rPr lang="en-US" i="1" dirty="0" smtClean="0"/>
              <a:t>SFTP</a:t>
            </a:r>
            <a:r>
              <a:rPr lang="en-US" dirty="0" smtClean="0"/>
              <a:t>; </a:t>
            </a:r>
            <a:r>
              <a:rPr lang="en-US" b="1" dirty="0" smtClean="0"/>
              <a:t>Logon </a:t>
            </a:r>
            <a:r>
              <a:rPr lang="en-US" b="1" dirty="0"/>
              <a:t>type</a:t>
            </a:r>
            <a:r>
              <a:rPr lang="en-US" dirty="0"/>
              <a:t>: </a:t>
            </a:r>
            <a:r>
              <a:rPr lang="en-US" i="1" dirty="0" smtClean="0"/>
              <a:t>Normal</a:t>
            </a:r>
            <a:r>
              <a:rPr lang="en-US" dirty="0" smtClean="0"/>
              <a:t>;  </a:t>
            </a:r>
            <a:r>
              <a:rPr lang="en-US" b="1" dirty="0" smtClean="0"/>
              <a:t>User</a:t>
            </a:r>
            <a:r>
              <a:rPr lang="en-US" dirty="0"/>
              <a:t>: </a:t>
            </a:r>
            <a:r>
              <a:rPr lang="en-US" i="1" dirty="0" smtClean="0"/>
              <a:t>ubuntu;</a:t>
            </a:r>
            <a:r>
              <a:rPr lang="en-US" dirty="0" smtClean="0"/>
              <a:t> </a:t>
            </a:r>
            <a:r>
              <a:rPr lang="en-US" b="1" dirty="0"/>
              <a:t>password</a:t>
            </a:r>
            <a:r>
              <a:rPr lang="en-US" dirty="0"/>
              <a:t>: The password for </a:t>
            </a:r>
            <a:r>
              <a:rPr lang="en-US" i="1" dirty="0"/>
              <a:t>ubuntu</a:t>
            </a:r>
            <a:r>
              <a:rPr lang="en-US" dirty="0"/>
              <a:t> </a:t>
            </a:r>
            <a:r>
              <a:rPr lang="en-US" dirty="0" smtClean="0"/>
              <a:t>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87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Well done!!</a:t>
            </a:r>
          </a:p>
          <a:p>
            <a:pPr marL="0" indent="0">
              <a:buNone/>
            </a:pPr>
            <a:r>
              <a:rPr lang="en-US" dirty="0" smtClean="0"/>
              <a:t>You now know the most important practical steps for creating and managing your NeCTAR Research Cloud resources.</a:t>
            </a:r>
          </a:p>
          <a:p>
            <a:r>
              <a:rPr lang="en-US" dirty="0" smtClean="0"/>
              <a:t>More </a:t>
            </a:r>
            <a:r>
              <a:rPr lang="en-US" i="1" dirty="0" smtClean="0"/>
              <a:t>hands-on experience </a:t>
            </a:r>
            <a:r>
              <a:rPr lang="en-US" dirty="0" smtClean="0"/>
              <a:t>in the next Modules:</a:t>
            </a:r>
          </a:p>
          <a:p>
            <a:pPr lvl="1"/>
            <a:r>
              <a:rPr lang="en-US" dirty="0" smtClean="0"/>
              <a:t>Module 8: Encrypting data (files and entire disks).</a:t>
            </a:r>
          </a:p>
          <a:p>
            <a:pPr lvl="1"/>
            <a:r>
              <a:rPr lang="en-US" dirty="0" smtClean="0"/>
              <a:t>Module 9: Backing up your resources, cleaning up your disks.</a:t>
            </a:r>
          </a:p>
          <a:p>
            <a:pPr lvl="1"/>
            <a:r>
              <a:rPr lang="en-US" dirty="0" smtClean="0"/>
              <a:t>Module 10: Do everything from previous modules using the command line only!</a:t>
            </a:r>
          </a:p>
        </p:txBody>
      </p:sp>
    </p:spTree>
    <p:extLst>
      <p:ext uri="{BB962C8B-B14F-4D97-AF65-F5344CB8AC3E}">
        <p14:creationId xmlns:p14="http://schemas.microsoft.com/office/powerpoint/2010/main" val="483399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432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46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SSH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8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SSH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create our first instance, we will need to generate a </a:t>
            </a:r>
            <a:r>
              <a:rPr lang="en-US" b="1" dirty="0"/>
              <a:t>ssh key pair </a:t>
            </a:r>
            <a:r>
              <a:rPr lang="en-US" dirty="0"/>
              <a:t>for connecting to our instances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An ssh key pair is required to </a:t>
            </a:r>
            <a:r>
              <a:rPr lang="en-US" b="1" dirty="0"/>
              <a:t>encrypt the data </a:t>
            </a:r>
            <a:r>
              <a:rPr lang="en-US" dirty="0" smtClean="0"/>
              <a:t>traveling between </a:t>
            </a:r>
            <a:r>
              <a:rPr lang="en-US" dirty="0"/>
              <a:t>you and the instance. </a:t>
            </a:r>
          </a:p>
          <a:p>
            <a:r>
              <a:rPr lang="en-US" dirty="0"/>
              <a:t>The pair consists of two keys: A </a:t>
            </a:r>
            <a:r>
              <a:rPr lang="en-US" b="1" dirty="0"/>
              <a:t>private</a:t>
            </a:r>
            <a:r>
              <a:rPr lang="en-US" dirty="0"/>
              <a:t> key, and a </a:t>
            </a:r>
            <a:r>
              <a:rPr lang="en-US" b="1" dirty="0"/>
              <a:t>public</a:t>
            </a:r>
            <a:r>
              <a:rPr lang="en-US" dirty="0"/>
              <a:t> key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(“Secure shell”)</a:t>
            </a:r>
            <a:endParaRPr lang="en-US" dirty="0"/>
          </a:p>
        </p:txBody>
      </p:sp>
      <p:pic>
        <p:nvPicPr>
          <p:cNvPr id="4" name="Content Placeholder 3" descr="SSHKey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7" b="1248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19498"/>
      </p:ext>
    </p:extLst>
  </p:cSld>
  <p:clrMapOvr>
    <a:masterClrMapping/>
  </p:clrMapOvr>
</p:sld>
</file>

<file path=ppt/theme/theme1.xml><?xml version="1.0" encoding="utf-8"?>
<a:theme xmlns:a="http://schemas.openxmlformats.org/drawingml/2006/main" name="Nectar_Theme1">
  <a:themeElements>
    <a:clrScheme name="Custom 1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Nectar_Theme1.thmx</Template>
  <TotalTime>759</TotalTime>
  <Words>3419</Words>
  <Application>Microsoft Macintosh PowerPoint</Application>
  <PresentationFormat>On-screen Show (16:9)</PresentationFormat>
  <Paragraphs>389</Paragraphs>
  <Slides>65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Nectar_Theme1</vt:lpstr>
      <vt:lpstr>NeCTAR Training</vt:lpstr>
      <vt:lpstr>Launching and Connecting</vt:lpstr>
      <vt:lpstr>General notes</vt:lpstr>
      <vt:lpstr>General notes</vt:lpstr>
      <vt:lpstr>General notes</vt:lpstr>
      <vt:lpstr>Preparation: Use of Terminals</vt:lpstr>
      <vt:lpstr>Creating a SSH Key</vt:lpstr>
      <vt:lpstr>Creating a SSH key</vt:lpstr>
      <vt:lpstr>SSH (“Secure shell”)</vt:lpstr>
      <vt:lpstr>Creating a SSH key</vt:lpstr>
      <vt:lpstr>Creating a SSH Key</vt:lpstr>
      <vt:lpstr>Launching an instance</vt:lpstr>
      <vt:lpstr>Launching an Instance</vt:lpstr>
      <vt:lpstr>Launching an Instance</vt:lpstr>
      <vt:lpstr>Congratulations!</vt:lpstr>
      <vt:lpstr>Connecting with a terminal</vt:lpstr>
      <vt:lpstr>Connect to the Instance</vt:lpstr>
      <vt:lpstr>Connect to the Instance</vt:lpstr>
      <vt:lpstr>Configuration and Control</vt:lpstr>
      <vt:lpstr>Configuration and Control</vt:lpstr>
      <vt:lpstr>Configuration and Control</vt:lpstr>
      <vt:lpstr>Connect to a remote desktop</vt:lpstr>
      <vt:lpstr>Connect to remote desktop</vt:lpstr>
      <vt:lpstr>Connect to remote desktop</vt:lpstr>
      <vt:lpstr>Connect to remote desktop</vt:lpstr>
      <vt:lpstr>Connect to remote desktop</vt:lpstr>
      <vt:lpstr>Connect to remote desktop</vt:lpstr>
      <vt:lpstr>Connect to remote desktop</vt:lpstr>
      <vt:lpstr>Connect to remote desktop with X2Go</vt:lpstr>
      <vt:lpstr>Connect to remote desktop with X2Go</vt:lpstr>
      <vt:lpstr>Connect to remote desktop with X2Go</vt:lpstr>
      <vt:lpstr>Connect to remote desktop with X2Go</vt:lpstr>
      <vt:lpstr>Connect to remote desktop with X2Go</vt:lpstr>
      <vt:lpstr>Connect to remote desktop with VNC</vt:lpstr>
      <vt:lpstr>Connect to remote desktop with VNC</vt:lpstr>
      <vt:lpstr>Connect to remote desktop with VNC</vt:lpstr>
      <vt:lpstr>Connect to remote desktop with VNC</vt:lpstr>
      <vt:lpstr>Graphical applications on SSH terminal</vt:lpstr>
      <vt:lpstr>Graphical applications on SSH Terminal</vt:lpstr>
      <vt:lpstr>Graphical applications on SSH Terminal</vt:lpstr>
      <vt:lpstr>Graphical applications on SSH Terminal</vt:lpstr>
      <vt:lpstr>Installing a web server</vt:lpstr>
      <vt:lpstr>Install a Web Server</vt:lpstr>
      <vt:lpstr>Managing storage</vt:lpstr>
      <vt:lpstr>Managing storage</vt:lpstr>
      <vt:lpstr>Managing Storage</vt:lpstr>
      <vt:lpstr>Managing storage</vt:lpstr>
      <vt:lpstr>Accessing On-Instance storage</vt:lpstr>
      <vt:lpstr>On-Instance Storage</vt:lpstr>
      <vt:lpstr>On-Instance Storage</vt:lpstr>
      <vt:lpstr>On-Instance Storage</vt:lpstr>
      <vt:lpstr>On-Instance Storage</vt:lpstr>
      <vt:lpstr>Accessing Object Storage</vt:lpstr>
      <vt:lpstr>Object Storage</vt:lpstr>
      <vt:lpstr>Object Storage</vt:lpstr>
      <vt:lpstr>Accessing Volume Storage</vt:lpstr>
      <vt:lpstr>Volume Storage</vt:lpstr>
      <vt:lpstr>Volume Storage</vt:lpstr>
      <vt:lpstr>Copying files across</vt:lpstr>
      <vt:lpstr>Copying files across</vt:lpstr>
      <vt:lpstr>Copying files across</vt:lpstr>
      <vt:lpstr>Copying files across</vt:lpstr>
      <vt:lpstr>Closing note</vt:lpstr>
      <vt:lpstr>PowerPoint Presentation</vt:lpstr>
      <vt:lpstr>PowerPoint Presentation</vt:lpstr>
    </vt:vector>
  </TitlesOfParts>
  <Company>Intersect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NeCTAR Training</dc:title>
  <dc:creator>Jennifer Buehler</dc:creator>
  <cp:lastModifiedBy>Jennifer Buehler</cp:lastModifiedBy>
  <cp:revision>101</cp:revision>
  <dcterms:created xsi:type="dcterms:W3CDTF">2015-07-15T20:23:05Z</dcterms:created>
  <dcterms:modified xsi:type="dcterms:W3CDTF">2015-10-23T12:55:38Z</dcterms:modified>
</cp:coreProperties>
</file>